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57" r:id="rId5"/>
    <p:sldId id="260" r:id="rId6"/>
    <p:sldId id="289" r:id="rId7"/>
    <p:sldId id="270" r:id="rId8"/>
    <p:sldId id="268" r:id="rId9"/>
    <p:sldId id="265" r:id="rId10"/>
    <p:sldId id="328" r:id="rId11"/>
    <p:sldId id="329" r:id="rId12"/>
    <p:sldId id="331" r:id="rId13"/>
    <p:sldId id="330" r:id="rId14"/>
    <p:sldId id="334" r:id="rId15"/>
    <p:sldId id="339" r:id="rId16"/>
    <p:sldId id="332" r:id="rId17"/>
    <p:sldId id="333" r:id="rId18"/>
    <p:sldId id="340" r:id="rId19"/>
    <p:sldId id="341" r:id="rId20"/>
    <p:sldId id="343" r:id="rId21"/>
    <p:sldId id="344" r:id="rId22"/>
    <p:sldId id="300" r:id="rId23"/>
    <p:sldId id="301" r:id="rId24"/>
    <p:sldId id="302" r:id="rId25"/>
    <p:sldId id="303" r:id="rId26"/>
    <p:sldId id="304" r:id="rId27"/>
    <p:sldId id="305" r:id="rId28"/>
    <p:sldId id="345" r:id="rId29"/>
    <p:sldId id="346" r:id="rId30"/>
    <p:sldId id="347" r:id="rId31"/>
    <p:sldId id="335" r:id="rId32"/>
    <p:sldId id="348" r:id="rId33"/>
    <p:sldId id="349" r:id="rId34"/>
    <p:sldId id="306" r:id="rId35"/>
    <p:sldId id="310" r:id="rId36"/>
    <p:sldId id="307" r:id="rId37"/>
    <p:sldId id="312" r:id="rId38"/>
    <p:sldId id="313" r:id="rId39"/>
    <p:sldId id="314" r:id="rId40"/>
    <p:sldId id="315" r:id="rId41"/>
    <p:sldId id="316" r:id="rId42"/>
    <p:sldId id="317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76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4383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7448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8729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71400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87044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4723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4939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8327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5461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823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0933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3B2EF-370F-4ADB-9349-857CD833618E}" type="datetimeFigureOut">
              <a:rPr lang="es-AR" smtClean="0"/>
              <a:t>11/11/2016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3DD7E-88DB-4B06-BD7C-48B51514A5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8283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tiff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jpeg"/><Relationship Id="rId7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26hacuna.MSANET\Desktop\header_harnesse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" t="1716" r="12460" b="3087"/>
          <a:stretch/>
        </p:blipFill>
        <p:spPr bwMode="auto">
          <a:xfrm>
            <a:off x="0" y="1988840"/>
            <a:ext cx="9144000" cy="430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85676" y="-243407"/>
            <a:ext cx="7772400" cy="2340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5300" b="1" dirty="0" smtClean="0">
                <a:latin typeface="Arial" charset="0"/>
                <a:cs typeface="Arial" charset="0"/>
              </a:rPr>
              <a:t>Equipos de Protección para Trabajos en Altura</a:t>
            </a:r>
            <a:endParaRPr lang="en-US" sz="5300" b="1" dirty="0" smtClean="0">
              <a:latin typeface="Arial" charset="0"/>
              <a:cs typeface="Arial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8035" y="5517232"/>
            <a:ext cx="2116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HERNAN ACUÑA </a:t>
            </a:r>
          </a:p>
          <a:p>
            <a:r>
              <a:rPr lang="es-ES_tradnl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Junio, 2016</a:t>
            </a:r>
            <a:endParaRPr lang="es-AR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4" name="3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6" name="5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14050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4" name="3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6" name="5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690621" y="836712"/>
            <a:ext cx="77724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dirty="0" smtClean="0">
                <a:latin typeface="Arial" charset="0"/>
                <a:cs typeface="Arial" charset="0"/>
              </a:rPr>
              <a:t>Secretaria de Industria, Comercio y Minera </a:t>
            </a:r>
            <a:br>
              <a:rPr lang="es-AR" dirty="0" smtClean="0">
                <a:latin typeface="Arial" charset="0"/>
                <a:cs typeface="Arial" charset="0"/>
              </a:rPr>
            </a:br>
            <a:r>
              <a:rPr lang="es-AR" dirty="0" smtClean="0">
                <a:latin typeface="Arial" charset="0"/>
                <a:cs typeface="Arial" charset="0"/>
              </a:rPr>
              <a:t>Resolución 896/99</a:t>
            </a:r>
            <a:br>
              <a:rPr lang="es-AR" dirty="0" smtClean="0">
                <a:latin typeface="Arial" charset="0"/>
                <a:cs typeface="Arial" charset="0"/>
              </a:rPr>
            </a:b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39552" y="3356992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600" i="1" dirty="0"/>
              <a:t>Requisitos esenciales que deberán cumplir los equipos, medios y elementos de protección </a:t>
            </a:r>
            <a:r>
              <a:rPr lang="es-AR" sz="3600" i="1" dirty="0" smtClean="0"/>
              <a:t>personal comercializados </a:t>
            </a:r>
            <a:r>
              <a:rPr lang="es-AR" sz="3600" i="1" dirty="0"/>
              <a:t>en el país.</a:t>
            </a:r>
          </a:p>
        </p:txBody>
      </p:sp>
    </p:spTree>
    <p:extLst>
      <p:ext uri="{BB962C8B-B14F-4D97-AF65-F5344CB8AC3E}">
        <p14:creationId xmlns:p14="http://schemas.microsoft.com/office/powerpoint/2010/main" val="36534974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type="ctrTitle"/>
          </p:nvPr>
        </p:nvSpPr>
        <p:spPr>
          <a:xfrm>
            <a:off x="751388" y="2564904"/>
            <a:ext cx="7772400" cy="309634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RECONOCE </a:t>
            </a:r>
            <a:r>
              <a:rPr lang="es-AR" sz="2700" dirty="0">
                <a:latin typeface="Arial" panose="020B0604020202020204" pitchFamily="34" charset="0"/>
                <a:cs typeface="Arial" panose="020B0604020202020204" pitchFamily="34" charset="0"/>
              </a:rPr>
              <a:t>A SHITSUKE S.R.L</a:t>
            </a:r>
            <a: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COMO LABORATORIO PARA LA </a:t>
            </a:r>
            <a:r>
              <a:rPr lang="es-AR" sz="2700" dirty="0">
                <a:latin typeface="Arial" panose="020B0604020202020204" pitchFamily="34" charset="0"/>
                <a:cs typeface="Arial" panose="020B0604020202020204" pitchFamily="34" charset="0"/>
              </a:rPr>
              <a:t>REALIZACION DE ENSAYOS EN APLICACION DE LA RESOLUCION Nº 896, </a:t>
            </a:r>
            <a:r>
              <a:rPr lang="es-A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700" dirty="0">
                <a:latin typeface="Arial" panose="020B0604020202020204" pitchFamily="34" charset="0"/>
                <a:cs typeface="Arial" panose="020B0604020202020204" pitchFamily="34" charset="0"/>
              </a:rPr>
              <a:t>MATERIA DE EQUIPOS DE PREVENCION DE CAIDAS DE ALTURA. </a:t>
            </a:r>
            <a:endParaRPr lang="es-AR" altLang="es-A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s-AR" altLang="es-A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Vigente a partir del 16 de septiembre 2013</a:t>
            </a:r>
            <a:r>
              <a:rPr lang="es-AR" alt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15616" y="692696"/>
            <a:ext cx="73080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800" b="1" dirty="0"/>
              <a:t>Disposición </a:t>
            </a:r>
            <a:r>
              <a:rPr lang="es-AR" sz="2800" b="1" dirty="0" smtClean="0"/>
              <a:t>159/2013</a:t>
            </a:r>
          </a:p>
          <a:p>
            <a:pPr algn="ctr"/>
            <a:r>
              <a:rPr lang="es-AR" sz="2800" b="1" dirty="0" smtClean="0"/>
              <a:t> </a:t>
            </a:r>
            <a:r>
              <a:rPr lang="es-AR" sz="2800" b="1" dirty="0"/>
              <a:t>DIRECCION NACIONAL DE COMERCIO </a:t>
            </a:r>
            <a:r>
              <a:rPr lang="es-AR" sz="2800" b="1" dirty="0" smtClean="0"/>
              <a:t>INTERIOR</a:t>
            </a:r>
          </a:p>
          <a:p>
            <a:pPr algn="ctr"/>
            <a:r>
              <a:rPr lang="es-AR" sz="2800" b="1" dirty="0" smtClean="0"/>
              <a:t>JUNIO/2013 </a:t>
            </a:r>
            <a:r>
              <a:rPr lang="es-AR" sz="2800" b="1" dirty="0"/>
              <a:t/>
            </a:r>
            <a:br>
              <a:rPr lang="es-AR" sz="2800" b="1" dirty="0"/>
            </a:br>
            <a:endParaRPr lang="es-AR" sz="2800" dirty="0"/>
          </a:p>
        </p:txBody>
      </p:sp>
      <p:grpSp>
        <p:nvGrpSpPr>
          <p:cNvPr id="6" name="5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7" name="6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63414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3" y="1628800"/>
            <a:ext cx="7776863" cy="1080120"/>
          </a:xfrm>
        </p:spPr>
        <p:txBody>
          <a:bodyPr>
            <a:noAutofit/>
          </a:bodyPr>
          <a:lstStyle/>
          <a:p>
            <a:pPr algn="l"/>
            <a:r>
              <a:rPr lang="es-ES" sz="21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Todo aquel trabajo que se realiza a mas de </a:t>
            </a:r>
            <a:r>
              <a:rPr lang="es-ES" sz="21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metros </a:t>
            </a:r>
            <a:r>
              <a:rPr lang="es-ES" sz="21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altura </a:t>
            </a:r>
            <a:r>
              <a:rPr lang="en-US" sz="21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 respecto del plano horizontal inferior </a:t>
            </a:r>
            <a:r>
              <a:rPr lang="en-US" sz="21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más</a:t>
            </a:r>
            <a:r>
              <a:rPr lang="en-US" sz="21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próximo</a:t>
            </a:r>
            <a:r>
              <a:rPr lang="en-US" sz="21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1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s-A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69776" y="692696"/>
            <a:ext cx="8134672" cy="828092"/>
          </a:xfrm>
        </p:spPr>
        <p:txBody>
          <a:bodyPr>
            <a:normAutofit/>
          </a:bodyPr>
          <a:lstStyle/>
          <a:p>
            <a:r>
              <a:rPr lang="es-AR" dirty="0" smtClean="0">
                <a:latin typeface="Arial" charset="0"/>
                <a:cs typeface="Arial" charset="0"/>
              </a:rPr>
              <a:t>Trabajo en </a:t>
            </a:r>
            <a:r>
              <a:rPr lang="es-AR" dirty="0">
                <a:latin typeface="Arial" charset="0"/>
                <a:cs typeface="Arial" charset="0"/>
              </a:rPr>
              <a:t>A</a:t>
            </a:r>
            <a:r>
              <a:rPr lang="es-AR" dirty="0" smtClean="0">
                <a:latin typeface="Arial" charset="0"/>
                <a:cs typeface="Arial" charset="0"/>
              </a:rPr>
              <a:t>ltura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6" name="5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2 Subtítulo"/>
          <p:cNvSpPr txBox="1">
            <a:spLocks/>
          </p:cNvSpPr>
          <p:nvPr/>
        </p:nvSpPr>
        <p:spPr>
          <a:xfrm>
            <a:off x="827584" y="2636912"/>
            <a:ext cx="7776863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AR" sz="21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lang="es-AR" sz="2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trabajo que se desarrolle </a:t>
            </a:r>
            <a:r>
              <a:rPr lang="es-AR" sz="21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 nivel </a:t>
            </a:r>
            <a:r>
              <a:rPr lang="es-AR" sz="2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cero, como ser: pozos, ingreso a tanques enterrados, excavaciones de profundidad </a:t>
            </a:r>
            <a:r>
              <a:rPr lang="es-AR" sz="21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a </a:t>
            </a:r>
            <a:r>
              <a:rPr lang="es-AR" sz="21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metros</a:t>
            </a:r>
            <a:r>
              <a:rPr lang="es-AR" sz="2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situaciones </a:t>
            </a:r>
            <a:r>
              <a:rPr lang="es-AR" sz="21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similares</a:t>
            </a:r>
            <a:r>
              <a:rPr lang="en-US" sz="21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1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A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27586" y="4149080"/>
            <a:ext cx="7776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Todo </a:t>
            </a:r>
            <a:r>
              <a:rPr lang="es-AR" sz="2100" i="1" dirty="0">
                <a:latin typeface="Arial" panose="020B0604020202020204" pitchFamily="34" charset="0"/>
                <a:cs typeface="Arial" panose="020B0604020202020204" pitchFamily="34" charset="0"/>
              </a:rPr>
              <a:t>aquel trabajo que </a:t>
            </a:r>
            <a:r>
              <a:rPr lang="es-AR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 desarrolle </a:t>
            </a:r>
            <a:r>
              <a:rPr lang="es-AR" sz="2100" i="1" dirty="0">
                <a:latin typeface="Arial" panose="020B0604020202020204" pitchFamily="34" charset="0"/>
                <a:cs typeface="Arial" panose="020B0604020202020204" pitchFamily="34" charset="0"/>
              </a:rPr>
              <a:t>en un lugar donde debajo de é</a:t>
            </a:r>
            <a:r>
              <a:rPr lang="es-AR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ste </a:t>
            </a:r>
            <a:r>
              <a:rPr lang="es-AR" sz="2100" i="1" dirty="0">
                <a:latin typeface="Arial" panose="020B0604020202020204" pitchFamily="34" charset="0"/>
                <a:cs typeface="Arial" panose="020B0604020202020204" pitchFamily="34" charset="0"/>
              </a:rPr>
              <a:t>existan equipos en </a:t>
            </a:r>
            <a:r>
              <a:rPr lang="es-AR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movimiento, o algún </a:t>
            </a:r>
            <a:r>
              <a:rPr lang="es-AR" sz="2100" i="1" dirty="0">
                <a:latin typeface="Arial" panose="020B0604020202020204" pitchFamily="34" charset="0"/>
                <a:cs typeface="Arial" panose="020B0604020202020204" pitchFamily="34" charset="0"/>
              </a:rPr>
              <a:t>otro tipo de </a:t>
            </a:r>
            <a:r>
              <a:rPr lang="es-AR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riesgos que obliguen </a:t>
            </a:r>
            <a:r>
              <a:rPr lang="es-AR" sz="2100" i="1" dirty="0">
                <a:latin typeface="Arial" panose="020B0604020202020204" pitchFamily="34" charset="0"/>
                <a:cs typeface="Arial" panose="020B0604020202020204" pitchFamily="34" charset="0"/>
              </a:rPr>
              <a:t>a tomar medidas de índole similar a los de </a:t>
            </a:r>
            <a:r>
              <a:rPr lang="es-AR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trabajos </a:t>
            </a:r>
            <a:r>
              <a:rPr lang="es-AR" sz="2100" i="1" dirty="0">
                <a:latin typeface="Arial" panose="020B0604020202020204" pitchFamily="34" charset="0"/>
                <a:cs typeface="Arial" panose="020B0604020202020204" pitchFamily="34" charset="0"/>
              </a:rPr>
              <a:t>en alturas.</a:t>
            </a:r>
          </a:p>
        </p:txBody>
      </p:sp>
    </p:spTree>
    <p:extLst>
      <p:ext uri="{BB962C8B-B14F-4D97-AF65-F5344CB8AC3E}">
        <p14:creationId xmlns:p14="http://schemas.microsoft.com/office/powerpoint/2010/main" val="31248219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385192" y="1977925"/>
            <a:ext cx="8229600" cy="48696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Wingdings 3"/>
              <a:buChar char=""/>
              <a:defRPr/>
            </a:pPr>
            <a:r>
              <a:rPr lang="es-AR" sz="2600" b="1" dirty="0" smtClean="0">
                <a:latin typeface="Arial" charset="0"/>
                <a:cs typeface="Arial" charset="0"/>
              </a:rPr>
              <a:t>IRAM 3622-1-2004:</a:t>
            </a:r>
            <a:r>
              <a:rPr lang="es-AR" sz="2600" dirty="0" smtClean="0">
                <a:latin typeface="Arial" charset="0"/>
                <a:cs typeface="Arial" charset="0"/>
              </a:rPr>
              <a:t> </a:t>
            </a:r>
            <a:r>
              <a:rPr lang="es-AR" sz="2600" b="1" i="1" dirty="0" smtClean="0">
                <a:latin typeface="Arial" charset="0"/>
                <a:cs typeface="Arial" charset="0"/>
              </a:rPr>
              <a:t>Sistema </a:t>
            </a:r>
            <a:r>
              <a:rPr lang="es-AR" sz="2600" b="1" i="1" dirty="0" err="1" smtClean="0">
                <a:latin typeface="Arial" charset="0"/>
                <a:cs typeface="Arial" charset="0"/>
              </a:rPr>
              <a:t>anticaídas</a:t>
            </a:r>
            <a:r>
              <a:rPr lang="es-AR" sz="2600" b="1" i="1" dirty="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385192" y="250357"/>
            <a:ext cx="8435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Normas IRAM – </a:t>
            </a: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Proteccion </a:t>
            </a:r>
            <a:r>
              <a:rPr lang="es-E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contra caídas en altura</a:t>
            </a:r>
            <a:endParaRPr lang="es-A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75816" y="2348880"/>
            <a:ext cx="8229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buFont typeface="Arial" charset="0"/>
              <a:buNone/>
              <a:defRPr/>
            </a:pPr>
            <a:endParaRPr lang="es-AR" dirty="0">
              <a:latin typeface="Arial" charset="0"/>
              <a:cs typeface="Arial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AR" sz="2600" b="1" dirty="0">
                <a:latin typeface="Arial" charset="0"/>
                <a:cs typeface="Arial" charset="0"/>
              </a:rPr>
              <a:t>IRAM </a:t>
            </a:r>
            <a:r>
              <a:rPr lang="es-AR" sz="2600" b="1" dirty="0" smtClean="0">
                <a:latin typeface="Arial" charset="0"/>
                <a:cs typeface="Arial" charset="0"/>
              </a:rPr>
              <a:t>3622-2-1999: </a:t>
            </a:r>
            <a:r>
              <a:rPr lang="es-AR" sz="2600" b="1" i="1" dirty="0" smtClean="0">
                <a:latin typeface="Arial" charset="0"/>
                <a:cs typeface="Arial" charset="0"/>
              </a:rPr>
              <a:t>Sistemas de Sujeción </a:t>
            </a:r>
            <a:r>
              <a:rPr lang="es-AR" sz="2600" b="1" i="1" dirty="0">
                <a:latin typeface="Arial" charset="0"/>
                <a:cs typeface="Arial" charset="0"/>
              </a:rPr>
              <a:t>y posicionamiento</a:t>
            </a:r>
            <a:r>
              <a:rPr lang="es-AR" sz="2600" b="1" i="1" dirty="0" smtClean="0">
                <a:latin typeface="Arial" charset="0"/>
                <a:cs typeface="Arial" charset="0"/>
              </a:rPr>
              <a:t>.</a:t>
            </a:r>
            <a:endParaRPr lang="es-AR" sz="2600" b="1" dirty="0">
              <a:latin typeface="Arial" charset="0"/>
              <a:cs typeface="Arial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375816" y="3645024"/>
            <a:ext cx="8229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IRAM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3605-2005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AR" sz="2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Dispositivos </a:t>
            </a:r>
            <a:r>
              <a:rPr lang="es-AR" sz="26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AR" sz="2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85192" y="4444716"/>
            <a:ext cx="8229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s-AR" sz="2600" b="1" dirty="0" smtClean="0">
                <a:latin typeface="Arial" charset="0"/>
                <a:cs typeface="Arial" charset="0"/>
              </a:rPr>
              <a:t>IRAM 3626-2004: </a:t>
            </a:r>
            <a:r>
              <a:rPr lang="es-AR" sz="2600" b="1" i="1" dirty="0" smtClean="0">
                <a:latin typeface="Arial" charset="0"/>
                <a:cs typeface="Arial" charset="0"/>
              </a:rPr>
              <a:t>Dispositivos de anclaje.</a:t>
            </a:r>
            <a:endParaRPr lang="es-AR" sz="2600" b="1" i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736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3" name="22 CuadroTexto"/>
          <p:cNvSpPr txBox="1"/>
          <p:nvPr/>
        </p:nvSpPr>
        <p:spPr>
          <a:xfrm>
            <a:off x="1715415" y="482769"/>
            <a:ext cx="5993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Productos que incluyen</a:t>
            </a:r>
            <a:endParaRPr lang="es-A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22601"/>
              </p:ext>
            </p:extLst>
          </p:nvPr>
        </p:nvGraphicFramePr>
        <p:xfrm>
          <a:off x="733688" y="1549512"/>
          <a:ext cx="7578453" cy="43350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71284"/>
                <a:gridCol w="1883276"/>
                <a:gridCol w="1799478"/>
                <a:gridCol w="2024415"/>
              </a:tblGrid>
              <a:tr h="511336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ANTICAIDAS</a:t>
                      </a:r>
                      <a:endParaRPr lang="es-A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SUJECION</a:t>
                      </a:r>
                      <a:r>
                        <a:rPr lang="es-ES" sz="1600" baseline="0" dirty="0" smtClean="0"/>
                        <a:t> Y POSICIONAMIENTO</a:t>
                      </a:r>
                      <a:endParaRPr lang="es-AR" sz="1600" dirty="0"/>
                    </a:p>
                  </a:txBody>
                  <a:tcPr anchor="ctr"/>
                </a:tc>
              </a:tr>
              <a:tr h="47324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IRAM 3622-1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IRAM 3605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IRAM 3626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IRAM 3622-2</a:t>
                      </a:r>
                      <a:endParaRPr lang="es-AR" b="1" dirty="0"/>
                    </a:p>
                  </a:txBody>
                  <a:tcPr/>
                </a:tc>
              </a:tr>
              <a:tr h="473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Arneses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aseline="0" dirty="0" smtClean="0"/>
                        <a:t> </a:t>
                      </a:r>
                      <a:r>
                        <a:rPr lang="es-ES" dirty="0" smtClean="0"/>
                        <a:t>Líneas de Anclajes</a:t>
                      </a:r>
                      <a:r>
                        <a:rPr lang="es-AR" baseline="0" dirty="0" smtClean="0"/>
                        <a:t> rígidas</a:t>
                      </a:r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Anclajes clase A  fijos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Cinturones </a:t>
                      </a:r>
                      <a:endParaRPr lang="es-AR" dirty="0"/>
                    </a:p>
                  </a:txBody>
                  <a:tcPr/>
                </a:tc>
              </a:tr>
              <a:tr h="586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Elementos de amarre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Líneas de Anclajes flexibles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Anclajes clase B transportables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Elementos de amarre</a:t>
                      </a:r>
                      <a:endParaRPr lang="es-AR" dirty="0"/>
                    </a:p>
                  </a:txBody>
                  <a:tcPr/>
                </a:tc>
              </a:tr>
              <a:tr h="473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Amortiguadores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Retráctil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Anclajes clase C Flexibles </a:t>
                      </a:r>
                      <a:r>
                        <a:rPr lang="es-AR" dirty="0" err="1" smtClean="0"/>
                        <a:t>horizon</a:t>
                      </a:r>
                      <a:r>
                        <a:rPr lang="es-AR" dirty="0" smtClean="0"/>
                        <a:t>.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Conectores</a:t>
                      </a:r>
                      <a:endParaRPr lang="es-AR" dirty="0"/>
                    </a:p>
                  </a:txBody>
                  <a:tcPr/>
                </a:tc>
              </a:tr>
              <a:tr h="473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Conectores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Deslizante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Anclajes clase D Rieles</a:t>
                      </a:r>
                      <a:r>
                        <a:rPr lang="es-AR" baseline="0" dirty="0" smtClean="0"/>
                        <a:t> rígidos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</a:tr>
              <a:tr h="4732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Anclajes clase E De</a:t>
                      </a:r>
                      <a:r>
                        <a:rPr lang="es-AR" baseline="0" dirty="0" smtClean="0"/>
                        <a:t> peso muerto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594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590872" y="343356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656102" y="384658"/>
            <a:ext cx="5399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IRAM 3622-1    </a:t>
            </a:r>
            <a:endParaRPr lang="es-ES" sz="3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SISTEMAS ANTICAIDAS</a:t>
            </a:r>
            <a:endParaRPr lang="es-AR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37141" y="1769653"/>
            <a:ext cx="81795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utilizan cuando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existe riesgo de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caída.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debe ser improvisado y debe estar previsto en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el plan de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seguridad del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puesto de trabajo.</a:t>
            </a:r>
          </a:p>
          <a:p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Estos dispositivos deben ser utilizados previstos de medios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puntos de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anclaje para que el trabajo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pueda realizarse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con seguridad.</a:t>
            </a:r>
          </a:p>
          <a:p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Es imprescindible que el usuario esté </a:t>
            </a:r>
            <a:r>
              <a:rPr lang="es-A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capacitado en </a:t>
            </a:r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el uso seguro del equipo y </a:t>
            </a:r>
            <a:r>
              <a:rPr lang="es-A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 cumpla </a:t>
            </a:r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con las instrucciones que se le </a:t>
            </a:r>
            <a:r>
              <a:rPr lang="es-A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hayan impartido </a:t>
            </a:r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en dicha capacitación.</a:t>
            </a: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333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1196752"/>
            <a:ext cx="8229600" cy="1440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s-AR" altLang="es-AR" b="1" dirty="0" smtClean="0"/>
              <a:t>    </a:t>
            </a:r>
            <a:r>
              <a:rPr lang="es-AR" altLang="es-AR" sz="2800" dirty="0">
                <a:latin typeface="Arial" charset="0"/>
                <a:cs typeface="Arial" charset="0"/>
              </a:rPr>
              <a:t>R</a:t>
            </a:r>
            <a:r>
              <a:rPr lang="es-AR" altLang="es-AR" sz="2800" dirty="0" smtClean="0">
                <a:latin typeface="Arial" charset="0"/>
                <a:cs typeface="Arial" charset="0"/>
              </a:rPr>
              <a:t>equisitos y métodos de ensayos para los </a:t>
            </a:r>
            <a:r>
              <a:rPr lang="es-AR" altLang="es-AR" sz="2800" b="1" dirty="0" smtClean="0">
                <a:latin typeface="Arial" charset="0"/>
                <a:cs typeface="Arial" charset="0"/>
              </a:rPr>
              <a:t>sistemas</a:t>
            </a:r>
            <a:r>
              <a:rPr lang="es-AR" altLang="es-AR" sz="2800" dirty="0" smtClean="0">
                <a:latin typeface="Arial" charset="0"/>
                <a:cs typeface="Arial" charset="0"/>
              </a:rPr>
              <a:t> y componentes destinados a detener caídas de altura.</a:t>
            </a:r>
          </a:p>
          <a:p>
            <a:pPr>
              <a:buFont typeface="Arial" charset="0"/>
              <a:buNone/>
            </a:pPr>
            <a:r>
              <a:rPr lang="es-AR" altLang="es-AR" sz="2800" dirty="0" smtClean="0">
                <a:latin typeface="Arial" charset="0"/>
                <a:cs typeface="Arial" charset="0"/>
              </a:rPr>
              <a:t>    </a:t>
            </a:r>
          </a:p>
          <a:p>
            <a:pPr>
              <a:buFont typeface="Arial" charset="0"/>
              <a:buNone/>
            </a:pPr>
            <a:r>
              <a:rPr lang="es-AR" altLang="es-AR" sz="2800" dirty="0" smtClean="0">
                <a:latin typeface="Arial" charset="0"/>
                <a:cs typeface="Arial" charset="0"/>
              </a:rPr>
              <a:t> </a:t>
            </a:r>
            <a:endParaRPr lang="es-AR" altLang="es-AR" dirty="0" smtClean="0"/>
          </a:p>
          <a:p>
            <a:pPr>
              <a:buFont typeface="Arial" charset="0"/>
              <a:buNone/>
            </a:pPr>
            <a:endParaRPr lang="en-US" altLang="es-AR" b="1" dirty="0" smtClean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3200" dirty="0" smtClean="0">
                <a:latin typeface="Arial" charset="0"/>
                <a:cs typeface="Arial" charset="0"/>
              </a:rPr>
              <a:t>Objeto y Campo de aplicación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83568" y="2852937"/>
            <a:ext cx="8003232" cy="1584176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Sistema: Es un equipo de protección que consta de un arnés y de subsistema de conexión fijado a un dispositivo anticaídas o a un punto de anclaje destinado a detener la caída de altura</a:t>
            </a:r>
            <a:r>
              <a:rPr lang="es-AR" sz="2400" dirty="0" smtClean="0"/>
              <a:t>.</a:t>
            </a:r>
          </a:p>
          <a:p>
            <a:pPr marL="365760" indent="-256032"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17" name="16 Rectángulo"/>
          <p:cNvSpPr/>
          <p:nvPr/>
        </p:nvSpPr>
        <p:spPr>
          <a:xfrm>
            <a:off x="683568" y="4653136"/>
            <a:ext cx="8003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</a:t>
            </a:r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arnés anticaídas y un elemento de amarre</a:t>
            </a:r>
            <a:r>
              <a:rPr lang="es-A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sin amortiguador, </a:t>
            </a:r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constituyen un </a:t>
            </a:r>
            <a:r>
              <a:rPr lang="es-A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anticaídas</a:t>
            </a:r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67956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098" name="Picture 2" descr="C:\Users\26HACU~1.MSA\AppData\Local\Temp\notesA33794\~923710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2"/>
          <a:stretch/>
        </p:blipFill>
        <p:spPr bwMode="auto">
          <a:xfrm>
            <a:off x="5831211" y="732051"/>
            <a:ext cx="3086058" cy="434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333181" y="1009968"/>
            <a:ext cx="5374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Tipos de sistemas </a:t>
            </a:r>
            <a:r>
              <a:rPr lang="es-E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000" dirty="0">
                <a:solidFill>
                  <a:srgbClr val="0070C0"/>
                </a:solidFill>
                <a:latin typeface="Arial" charset="0"/>
                <a:cs typeface="Arial" charset="0"/>
              </a:rPr>
              <a:t>Con amortiguador de </a:t>
            </a:r>
            <a:r>
              <a:rPr lang="es-AR" sz="20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caídas</a:t>
            </a:r>
          </a:p>
          <a:p>
            <a:r>
              <a:rPr lang="es-AR" sz="2000" dirty="0">
                <a:latin typeface="Arial" charset="0"/>
                <a:cs typeface="Arial" charset="0"/>
              </a:rPr>
              <a:t>Con dispositivo </a:t>
            </a:r>
            <a:r>
              <a:rPr lang="es-AR" sz="2000" dirty="0" err="1">
                <a:latin typeface="Arial" charset="0"/>
                <a:cs typeface="Arial" charset="0"/>
              </a:rPr>
              <a:t>anticaídas</a:t>
            </a:r>
            <a:r>
              <a:rPr lang="es-AR" sz="2000" dirty="0">
                <a:latin typeface="Arial" charset="0"/>
                <a:cs typeface="Arial" charset="0"/>
              </a:rPr>
              <a:t> </a:t>
            </a:r>
            <a:r>
              <a:rPr lang="es-AR" sz="2000" dirty="0" smtClean="0">
                <a:latin typeface="Arial" charset="0"/>
                <a:cs typeface="Arial" charset="0"/>
              </a:rPr>
              <a:t>retráctil </a:t>
            </a:r>
            <a:endParaRPr lang="en-US" sz="2000" dirty="0">
              <a:latin typeface="Arial" charset="0"/>
              <a:cs typeface="Arial" charset="0"/>
            </a:endParaRPr>
          </a:p>
          <a:p>
            <a:r>
              <a:rPr lang="es-AR" sz="2000" dirty="0">
                <a:latin typeface="Arial" charset="0"/>
                <a:cs typeface="Arial" charset="0"/>
              </a:rPr>
              <a:t>Con dispositivo </a:t>
            </a:r>
            <a:r>
              <a:rPr lang="es-AR" sz="2000" dirty="0" err="1">
                <a:latin typeface="Arial" charset="0"/>
                <a:cs typeface="Arial" charset="0"/>
              </a:rPr>
              <a:t>anticaídas</a:t>
            </a:r>
            <a:r>
              <a:rPr lang="es-AR" sz="2000" dirty="0">
                <a:latin typeface="Arial" charset="0"/>
                <a:cs typeface="Arial" charset="0"/>
              </a:rPr>
              <a:t> deslizante sobre línea de anclaje rígida</a:t>
            </a:r>
            <a:endParaRPr lang="en-US" sz="2000" dirty="0">
              <a:latin typeface="Arial" charset="0"/>
              <a:cs typeface="Arial" charset="0"/>
            </a:endParaRPr>
          </a:p>
          <a:p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Con dispositivo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deslizante sobre línea de anclaje flexible</a:t>
            </a:r>
          </a:p>
          <a:p>
            <a:endParaRPr lang="en-US" sz="2000" dirty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altLang="es-AR" sz="2000" b="1" dirty="0">
                <a:latin typeface="Arial" charset="0"/>
                <a:cs typeface="Arial" charset="0"/>
              </a:rPr>
              <a:t>Conector</a:t>
            </a:r>
            <a:r>
              <a:rPr lang="es-AR" altLang="es-AR" sz="2000" dirty="0">
                <a:latin typeface="Arial" charset="0"/>
                <a:cs typeface="Arial" charset="0"/>
              </a:rPr>
              <a:t>: Elemento </a:t>
            </a:r>
            <a:r>
              <a:rPr lang="es-AR" altLang="es-AR" sz="2000" dirty="0" smtClean="0">
                <a:latin typeface="Arial" charset="0"/>
                <a:cs typeface="Arial" charset="0"/>
              </a:rPr>
              <a:t>para </a:t>
            </a:r>
            <a:r>
              <a:rPr lang="es-AR" altLang="es-AR" sz="2000" dirty="0">
                <a:latin typeface="Arial" charset="0"/>
                <a:cs typeface="Arial" charset="0"/>
              </a:rPr>
              <a:t>la conexión de los diferentes componentes del sistema como ser argollas, </a:t>
            </a:r>
            <a:r>
              <a:rPr lang="es-AR" altLang="es-AR" sz="2000" dirty="0" smtClean="0">
                <a:latin typeface="Arial" charset="0"/>
                <a:cs typeface="Arial" charset="0"/>
              </a:rPr>
              <a:t>mosquetones, etc.</a:t>
            </a:r>
            <a:endParaRPr lang="es-AR" altLang="es-AR" sz="2000" dirty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92996" y="332656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DEFINICIONES </a:t>
            </a:r>
            <a:endParaRPr lang="es-AR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6" descr="https://encrypted-tbn2.gstatic.com/images?q=tbn:ANd9GcQ8R0ucqqFj22aUu-XpdhOhLJ0lmrHmbrBMyQmvNV_2nmLd5-Px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401" y="4942520"/>
            <a:ext cx="842912" cy="100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encrypted-tbn2.gstatic.com/images?q=tbn:ANd9GcTyH0HF-3uqFDZqRMOJmBGBmjfPWMK0PQe38Hi4DZ8tVqhtArUv9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481" y="4942520"/>
            <a:ext cx="1047757" cy="94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E:\Mis imágenes\SKY\herrajes\Super Gancho.t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783" y="4484832"/>
            <a:ext cx="978947" cy="161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77" y="5073536"/>
            <a:ext cx="755381" cy="68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2144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AutoShape 6" descr="data:image/jpeg;base64,/9j/4AAQSkZJRgABAQAAAQABAAD/2wCEAAkGBw8SEBAPEBAOFRAQEg8QEhAQDBAREhAPFhEWFhQWFRQYHCgiGBolHRQUITEhJSorLi4uFx8zODMsNygtLysBCgoKDg0NFA8PFCscFBwsLCssKywrLiw3KywsKywsKzcrLCwsLCssNzc3KywsKzcsKyw3KywrKzcrLCs3KzcrK//AABEIAOEA4QMBIgACEQEDEQH/xAAcAAEAAgMBAQEAAAAAAAAAAAAAAQYCBAUDBwj/xAA9EAACAQIDBQYEBQEGBwAAAAAAAQIDEQQFIQYSMUFREyJhcYGRMmKhsSNCcsHw0RVDUpKi4QcWJDNTgvH/xAAVAQEBAAAAAAAAAAAAAAAAAAAAAf/EABURAQEAAAAAAAAAAAAAAAAAAAAR/9oADAMBAAIRAxEAPwD7gAAAAAAAAAAAAAAAAAAAAAAAAAAAAAAAAAAAAAAAAALAALCwACwsAAsLAALCwACwsAAsLAALCwACwsAAsLAALCwACwsAAsLAALAAAAJAAAAAAAAB41sRGKu2vc4uNz+Ce6nd9Em2B3nNI8p4qC5oqs8biaj0Siusnd+y0Mf7Pqy+KpUfhHur+v1As8sxguZ5vNKfUr39gJ8d/wDzy18yXs4usgLDHM6fU9o42D5oqz2fkvhnNPzf7GLyyvH4ak/e/wBwLhGrF8zO5SY1sVDilLy7rNqhtBKOk1KP6l+4FtBysLnFOXNe50adaL4MD0AAAAAAAAAAAAAQAAJAAAAhsA2cnNc4hSXHV6Jc2zXzvOVDuQ1m9El1OXgMvlOW/PWb52+FdEB5ylXxDvJuMH+RfE/N8jqYHJ0lwS8l+51cJgVFcDdSA1KOBijYjRiuR6ADHdXQmxIAjdRi6afJGYA1qmEi+RpYnKotcE10tc6wAqGKyK2sLxfyvT2NNYjFUXreUVzXH2LzKCZqV8DF8AORlu0tOVlN2l4nfo14ySaaafNMqmb5DdNxj3uXK5SMbnuKwc3SjOdNzjGUXKKklaTTvGXBO3ED7OD5Zkv/ABMnFqOMhFx4dtRi1Z+MG9fR+h9FyzNaGIgqlGpCcHzjK9vBrk/BgbwAAAAAAAIAAEgAAcnPMyVKD6vh5nSrTsrlKr1XiK/yQenj/P3A9MqwcpydWfxS68kWvCYZRXieOW4ZRSdjoAAAAAAAAAAAAAAAAAYygnxK9tNsvRxdPdmrSV3CpFLfg/DqvAsYA+C59snisLeTjv0v/LTi2kvmjyOXgMfXw81Vw8505Li4NuMl0lHn6n6IrYeMlql7FN2i2CwtaNRxh2c5rjTe7G6d9Y8NeD8yQZ4DbSW7HtMNX4JTnCO9FTtqrcvJnXwm1eEm0u03W+U04/7FKyqfZyjCU6sXG1ObjUcZd1KKnLrZ6P3OtnWDqKO9GvTlKz/DxMKb3/BSSTTAvVOopK6d/IzKRspjpwjS3rqFWUqbpyunTqpXTSf5ZK/qi7RlcokAAQAAJAIbA420eN7Om+r0XmczZ3B6Jvi9X7mvtPXcqsKa5O/Dny/ngWLJ6CjFeBR0YRsjIAgAAAAAAAAAAAAAAAAAAAYVVo7mZrY+puwb6Jv6AUjaLL9+rOdKL7qSqNLS90l53taxxYwrQldTcXdXg1FTcuTUnbT1LrlUFOy8N+XjOV7X8o2Xqzo1smpTtvwhK3+KKf3EFLwGaYuq5K1KqoK7W9J7j5JTfejL1LBs/nynPsZt71rxcrJytxjL5l9Tt0cvhFbsYxSXBKKSKftJguzxFOtTupX39FxlHj7rRgXxMk8MHU3oJ9Un9D3AgAASedZ6M9Dwxb7rAo1apv4z9L+2uheMFC0UUXLY3xUr3v3uPov3L9QXdQHoAAAAAAAAAAAAAAAAAAAAAGrmELwa6po2jGcbqwFR2ZxO7WnSlo2k4+O7pJefBlvRVc3yuSqdtTV3e8op7rbXCUJflmvqemF2gst1tNrS0/wanrGXdb8U/QCzMrWaJVK6S17KFScvNxsl77vuZ180r1FalTUU+NSclux/Z/U9cvwdtLuTk96c2vjlx/yr6gdTLoWpxXRJeyRtGMI2VjICAABJr474GbB5Yld1gUPKF/1ck/H7ov1Hgig0fw8brzvz8P8AYvtB91AegAAAAAAAAAAAAAAAAAAAAAAAMZwT4mnWy2EuKT80jeMXNAacMvijbp00uBkpIkAAAIAAEmNRaMyAFA2gW5iITstGv4/dl1y6peCfgV7a/CXhvdPt/Lnvsjjt+kot96Pdfp/EBZAAAAAAAAAAAAAAAAAAAAAAhsk18dV3YN9E37Ac7MMxlvdnSScrXk27RhHrI42IwWKqO6q3/UpxXsn9zYySSqNq93vb9R9ZXe5HySTfnLwLNTpJLgBTqNfEUGlV3oxuvxIylVpp/PGXeivFFly3MFUvF2Uo2ur348Gnzi+TPfFYaMotNLg1w4op7qyw+Koxu9zedPypzd4r0f7gXkGFKV0jMCAABIAA08xoKUWtPVFGwVSWGxLT+CT9F/OHsfRJK5VNqMpc1vRXeXLqgLNhqqlFNHsU7ZfN2vwaj70dFfzLfGV+AGQAAAAAAAAAAAAAAAABjKaXEDI4+0WOp06Ut+VrqSStdt25I1c12rwtOMlCrTnUjp2cKib3vG3BLmzj4fDTnNV8TFOrU71KjLWMI8pyjyitLR589QOblcsbSjKVGNKMakpTviJxjf8ASnrbxsWLKdoK6cIYqnGPaPdhUhOM6cpdN5afbyOZmGCcKrrTdTvWca6TlKhK1mpQ/NSlzXI5mMr4lVKm5SjLD1acE5UqiqU+1Tb7S3GFu7xSehEfTd7S5UM0pdpiWl/d9m//AG31p/qRtPPt6KpUYznVktO40lycnfke+VYKy1e9OUlOpPlKfJLqld6+JVdzD/Cj1IgrKxIEAACQAAPKvSUlY9QBSc9yiSl2tO+8unM29n8/TtCppJaallxFBSRVM5yNt78O7Ne0gLdCaaujMo2W55UpS7Oqnpyf9S0YLNqVThLXo9GB0QYqaMgAAAAEOSAkHlOvFcWjSxGb0o/mQHSPOdaK4srOJ2ku3Gmrvw1NHEwxleMk1uQkmrystPLmB7bU7d0cLJ0qa7WslrFStGH65dfBfQ+b5vtNjcW2p1Jbj/uqXdgl8z/N6ndnsRXnPf0cnJ70qlR97xvq3fxO9lOwNNa1pOfyRvCH9WQUTZ3A1HiaMqUISqU5p7rg5U0no+0s1pz80j6NjsijVnKrOpW35WvLTguCVuCLLgcrp0oqMIRjFfljFJG52UeggpT2e03e1qyi9HFyqQX0epu4PZykkkovn3rtO3T/AOln7KPQzSKOVhcrUVZaJ2vbTesufU6NGiorQ9QAAAEAACQAAAAAwqUk+JmAONmGTwmtUn+xwK2RTh/25teEuBeDznST4oCmU8RjafKUkuj3kbFPaOqvip/SS+5ZJ4GLPGWX9GBxv+afk/1IiW1Py/Vf1Ox/Z7+X1jElYGXy+kYoDhvaKpL4YS9Iyf2RhLGYyfCE15pR+5Ylgpf4n6OxlHALn9XcCsrA4ies6sV4Xcn9D3pZJD82/Pz7qLLHDRXI9VBIDk4bLUvhjGPktfc3KeCXF6vx1NwAYRpJcjJIkAAAAAAAAAAABAAAEkACQQAJBAAkEACQQAJBAAkEACQQAJBAAkEACQQAJBAAkEACSAAAAAAAAAAAAAAAAAAAAA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6" name="AutoShape 8" descr="data:image/jpeg;base64,/9j/4AAQSkZJRgABAQAAAQABAAD/2wCEAAkGBw8SEBAPEBAOFRAQEg8QEhAQDBAREhAPFhEWFhQWFRQYHCgiGBolHRQUITEhJSorLi4uFx8zODMsNygtLysBCgoKDg0NFA8PFCscFBwsLCssKywrLiw3KywsKywsKzcrLCwsLCssNzc3KywsKzcsKyw3KywrKzcrLCs3KzcrK//AABEIAOEA4QMBIgACEQEDEQH/xAAcAAEAAgMBAQEAAAAAAAAAAAAAAQYCBAUDBwj/xAA9EAACAQIDBQYEBQEGBwAAAAAAAQIDEQQFIQYSMUFREyJhcYGRMmKhsSNCcsHw0RVDUpKi4QcWJDNTgvH/xAAVAQEBAAAAAAAAAAAAAAAAAAAAAf/EABURAQEAAAAAAAAAAAAAAAAAAAAR/9oADAMBAAIRAxEAPwD7gAAAAAAAAAAAAAAAAAAAAAAAAAAAAAAAAAAAAAAAAALAALCwACwsAAsLAALCwACwsAAsLAALCwACwsAAsLAALCwACwsAAsLAALAAAAJAAAAAAAAB41sRGKu2vc4uNz+Ce6nd9Em2B3nNI8p4qC5oqs8biaj0Siusnd+y0Mf7Pqy+KpUfhHur+v1As8sxguZ5vNKfUr39gJ8d/wDzy18yXs4usgLDHM6fU9o42D5oqz2fkvhnNPzf7GLyyvH4ak/e/wBwLhGrF8zO5SY1sVDilLy7rNqhtBKOk1KP6l+4FtBysLnFOXNe50adaL4MD0AAAAAAAAAAAAAQAAJAAAAhsA2cnNc4hSXHV6Jc2zXzvOVDuQ1m9El1OXgMvlOW/PWb52+FdEB5ylXxDvJuMH+RfE/N8jqYHJ0lwS8l+51cJgVFcDdSA1KOBijYjRiuR6ADHdXQmxIAjdRi6afJGYA1qmEi+RpYnKotcE10tc6wAqGKyK2sLxfyvT2NNYjFUXreUVzXH2LzKCZqV8DF8AORlu0tOVlN2l4nfo14ySaaafNMqmb5DdNxj3uXK5SMbnuKwc3SjOdNzjGUXKKklaTTvGXBO3ED7OD5Zkv/ABMnFqOMhFx4dtRi1Z+MG9fR+h9FyzNaGIgqlGpCcHzjK9vBrk/BgbwAAAAAAAIAAEgAAcnPMyVKD6vh5nSrTsrlKr1XiK/yQenj/P3A9MqwcpydWfxS68kWvCYZRXieOW4ZRSdjoAAAAAAAAAAAAAAAAAYygnxK9tNsvRxdPdmrSV3CpFLfg/DqvAsYA+C59snisLeTjv0v/LTi2kvmjyOXgMfXw81Vw8505Li4NuMl0lHn6n6IrYeMlql7FN2i2CwtaNRxh2c5rjTe7G6d9Y8NeD8yQZ4DbSW7HtMNX4JTnCO9FTtqrcvJnXwm1eEm0u03W+U04/7FKyqfZyjCU6sXG1ObjUcZd1KKnLrZ6P3OtnWDqKO9GvTlKz/DxMKb3/BSSTTAvVOopK6d/IzKRspjpwjS3rqFWUqbpyunTqpXTSf5ZK/qi7RlcokAAQAAJAIbA420eN7Om+r0XmczZ3B6Jvi9X7mvtPXcqsKa5O/Dny/ngWLJ6CjFeBR0YRsjIAgAAAAAAAAAAAAAAAAAAAYVVo7mZrY+puwb6Jv6AUjaLL9+rOdKL7qSqNLS90l53taxxYwrQldTcXdXg1FTcuTUnbT1LrlUFOy8N+XjOV7X8o2Xqzo1smpTtvwhK3+KKf3EFLwGaYuq5K1KqoK7W9J7j5JTfejL1LBs/nynPsZt71rxcrJytxjL5l9Tt0cvhFbsYxSXBKKSKftJguzxFOtTupX39FxlHj7rRgXxMk8MHU3oJ9Un9D3AgAASedZ6M9Dwxb7rAo1apv4z9L+2uheMFC0UUXLY3xUr3v3uPov3L9QXdQHoAAAAAAAAAAAAAAAAAAAAAGrmELwa6po2jGcbqwFR2ZxO7WnSlo2k4+O7pJefBlvRVc3yuSqdtTV3e8op7rbXCUJflmvqemF2gst1tNrS0/wanrGXdb8U/QCzMrWaJVK6S17KFScvNxsl77vuZ180r1FalTUU+NSclux/Z/U9cvwdtLuTk96c2vjlx/yr6gdTLoWpxXRJeyRtGMI2VjICAABJr474GbB5Yld1gUPKF/1ck/H7ov1Hgig0fw8brzvz8P8AYvtB91AegAAAAAAAAAAAAAAAAAAAAAAAMZwT4mnWy2EuKT80jeMXNAacMvijbp00uBkpIkAAAIAAEmNRaMyAFA2gW5iITstGv4/dl1y6peCfgV7a/CXhvdPt/Lnvsjjt+kot96Pdfp/EBZAAAAAAAAAAAAAAAAAAAAAAhsk18dV3YN9E37Ac7MMxlvdnSScrXk27RhHrI42IwWKqO6q3/UpxXsn9zYySSqNq93vb9R9ZXe5HySTfnLwLNTpJLgBTqNfEUGlV3oxuvxIylVpp/PGXeivFFly3MFUvF2Uo2ur348Gnzi+TPfFYaMotNLg1w4op7qyw+Koxu9zedPypzd4r0f7gXkGFKV0jMCAABIAA08xoKUWtPVFGwVSWGxLT+CT9F/OHsfRJK5VNqMpc1vRXeXLqgLNhqqlFNHsU7ZfN2vwaj70dFfzLfGV+AGQAAAAAAAAAAAAAAAABjKaXEDI4+0WOp06Ut+VrqSStdt25I1c12rwtOMlCrTnUjp2cKib3vG3BLmzj4fDTnNV8TFOrU71KjLWMI8pyjyitLR589QOblcsbSjKVGNKMakpTviJxjf8ASnrbxsWLKdoK6cIYqnGPaPdhUhOM6cpdN5afbyOZmGCcKrrTdTvWca6TlKhK1mpQ/NSlzXI5mMr4lVKm5SjLD1acE5UqiqU+1Tb7S3GFu7xSehEfTd7S5UM0pdpiWl/d9m//AG31p/qRtPPt6KpUYznVktO40lycnfke+VYKy1e9OUlOpPlKfJLqld6+JVdzD/Cj1IgrKxIEAACQAAPKvSUlY9QBSc9yiSl2tO+8unM29n8/TtCppJaallxFBSRVM5yNt78O7Ne0gLdCaaujMo2W55UpS7Oqnpyf9S0YLNqVThLXo9GB0QYqaMgAAAAEOSAkHlOvFcWjSxGb0o/mQHSPOdaK4srOJ2ku3Gmrvw1NHEwxleMk1uQkmrystPLmB7bU7d0cLJ0qa7WslrFStGH65dfBfQ+b5vtNjcW2p1Jbj/uqXdgl8z/N6ndnsRXnPf0cnJ70qlR97xvq3fxO9lOwNNa1pOfyRvCH9WQUTZ3A1HiaMqUISqU5p7rg5U0no+0s1pz80j6NjsijVnKrOpW35WvLTguCVuCLLgcrp0oqMIRjFfljFJG52UeggpT2e03e1qyi9HFyqQX0epu4PZykkkovn3rtO3T/AOln7KPQzSKOVhcrUVZaJ2vbTesufU6NGiorQ9QAAAEAACQAAAAAwqUk+JmAONmGTwmtUn+xwK2RTh/25teEuBeDznST4oCmU8RjafKUkuj3kbFPaOqvip/SS+5ZJ4GLPGWX9GBxv+afk/1IiW1Py/Vf1Ox/Z7+X1jElYGXy+kYoDhvaKpL4YS9Iyf2RhLGYyfCE15pR+5Ylgpf4n6OxlHALn9XcCsrA4ies6sV4Xcn9D3pZJD82/Pz7qLLHDRXI9VBIDk4bLUvhjGPktfc3KeCXF6vx1NwAYRpJcjJIkAAAAAAAAAAABAAAEkACQQAJBAAkEACQQAJBAAkEACQQAJBAAkEACQQAJBAAkEACSAAAAAAAAAAAAAAAAAAAAA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7" name="AutoShape 10" descr="data:image/jpeg;base64,/9j/4AAQSkZJRgABAQAAAQABAAD/2wCEAAkGBw8SEBAPEBAOFRAQEg8QEhAQDBAREhAPFhEWFhQWFRQYHCgiGBolHRQUITEhJSorLi4uFx8zODMsNygtLysBCgoKDg0NFA8PFCscFBwsLCssKywrLiw3KywsKywsKzcrLCwsLCssNzc3KywsKzcsKyw3KywrKzcrLCs3KzcrK//AABEIAOEA4QMBIgACEQEDEQH/xAAcAAEAAgMBAQEAAAAAAAAAAAAAAQYCBAUDBwj/xAA9EAACAQIDBQYEBQEGBwAAAAAAAQIDEQQFIQYSMUFREyJhcYGRMmKhsSNCcsHw0RVDUpKi4QcWJDNTgvH/xAAVAQEBAAAAAAAAAAAAAAAAAAAAAf/EABURAQEAAAAAAAAAAAAAAAAAAAAR/9oADAMBAAIRAxEAPwD7gAAAAAAAAAAAAAAAAAAAAAAAAAAAAAAAAAAAAAAAAALAALCwACwsAAsLAALCwACwsAAsLAALCwACwsAAsLAALCwACwsAAsLAALAAAAJAAAAAAAAB41sRGKu2vc4uNz+Ce6nd9Em2B3nNI8p4qC5oqs8biaj0Siusnd+y0Mf7Pqy+KpUfhHur+v1As8sxguZ5vNKfUr39gJ8d/wDzy18yXs4usgLDHM6fU9o42D5oqz2fkvhnNPzf7GLyyvH4ak/e/wBwLhGrF8zO5SY1sVDilLy7rNqhtBKOk1KP6l+4FtBysLnFOXNe50adaL4MD0AAAAAAAAAAAAAQAAJAAAAhsA2cnNc4hSXHV6Jc2zXzvOVDuQ1m9El1OXgMvlOW/PWb52+FdEB5ylXxDvJuMH+RfE/N8jqYHJ0lwS8l+51cJgVFcDdSA1KOBijYjRiuR6ADHdXQmxIAjdRi6afJGYA1qmEi+RpYnKotcE10tc6wAqGKyK2sLxfyvT2NNYjFUXreUVzXH2LzKCZqV8DF8AORlu0tOVlN2l4nfo14ySaaafNMqmb5DdNxj3uXK5SMbnuKwc3SjOdNzjGUXKKklaTTvGXBO3ED7OD5Zkv/ABMnFqOMhFx4dtRi1Z+MG9fR+h9FyzNaGIgqlGpCcHzjK9vBrk/BgbwAAAAAAAIAAEgAAcnPMyVKD6vh5nSrTsrlKr1XiK/yQenj/P3A9MqwcpydWfxS68kWvCYZRXieOW4ZRSdjoAAAAAAAAAAAAAAAAAYygnxK9tNsvRxdPdmrSV3CpFLfg/DqvAsYA+C59snisLeTjv0v/LTi2kvmjyOXgMfXw81Vw8505Li4NuMl0lHn6n6IrYeMlql7FN2i2CwtaNRxh2c5rjTe7G6d9Y8NeD8yQZ4DbSW7HtMNX4JTnCO9FTtqrcvJnXwm1eEm0u03W+U04/7FKyqfZyjCU6sXG1ObjUcZd1KKnLrZ6P3OtnWDqKO9GvTlKz/DxMKb3/BSSTTAvVOopK6d/IzKRspjpwjS3rqFWUqbpyunTqpXTSf5ZK/qi7RlcokAAQAAJAIbA420eN7Om+r0XmczZ3B6Jvi9X7mvtPXcqsKa5O/Dny/ngWLJ6CjFeBR0YRsjIAgAAAAAAAAAAAAAAAAAAAYVVo7mZrY+puwb6Jv6AUjaLL9+rOdKL7qSqNLS90l53taxxYwrQldTcXdXg1FTcuTUnbT1LrlUFOy8N+XjOV7X8o2Xqzo1smpTtvwhK3+KKf3EFLwGaYuq5K1KqoK7W9J7j5JTfejL1LBs/nynPsZt71rxcrJytxjL5l9Tt0cvhFbsYxSXBKKSKftJguzxFOtTupX39FxlHj7rRgXxMk8MHU3oJ9Un9D3AgAASedZ6M9Dwxb7rAo1apv4z9L+2uheMFC0UUXLY3xUr3v3uPov3L9QXdQHoAAAAAAAAAAAAAAAAAAAAAGrmELwa6po2jGcbqwFR2ZxO7WnSlo2k4+O7pJefBlvRVc3yuSqdtTV3e8op7rbXCUJflmvqemF2gst1tNrS0/wanrGXdb8U/QCzMrWaJVK6S17KFScvNxsl77vuZ180r1FalTUU+NSclux/Z/U9cvwdtLuTk96c2vjlx/yr6gdTLoWpxXRJeyRtGMI2VjICAABJr474GbB5Yld1gUPKF/1ck/H7ov1Hgig0fw8brzvz8P8AYvtB91AegAAAAAAAAAAAAAAAAAAAAAAAMZwT4mnWy2EuKT80jeMXNAacMvijbp00uBkpIkAAAIAAEmNRaMyAFA2gW5iITstGv4/dl1y6peCfgV7a/CXhvdPt/Lnvsjjt+kot96Pdfp/EBZAAAAAAAAAAAAAAAAAAAAAAhsk18dV3YN9E37Ac7MMxlvdnSScrXk27RhHrI42IwWKqO6q3/UpxXsn9zYySSqNq93vb9R9ZXe5HySTfnLwLNTpJLgBTqNfEUGlV3oxuvxIylVpp/PGXeivFFly3MFUvF2Uo2ur348Gnzi+TPfFYaMotNLg1w4op7qyw+Koxu9zedPypzd4r0f7gXkGFKV0jMCAABIAA08xoKUWtPVFGwVSWGxLT+CT9F/OHsfRJK5VNqMpc1vRXeXLqgLNhqqlFNHsU7ZfN2vwaj70dFfzLfGV+AGQAAAAAAAAAAAAAAAABjKaXEDI4+0WOp06Ut+VrqSStdt25I1c12rwtOMlCrTnUjp2cKib3vG3BLmzj4fDTnNV8TFOrU71KjLWMI8pyjyitLR589QOblcsbSjKVGNKMakpTviJxjf8ASnrbxsWLKdoK6cIYqnGPaPdhUhOM6cpdN5afbyOZmGCcKrrTdTvWca6TlKhK1mpQ/NSlzXI5mMr4lVKm5SjLD1acE5UqiqU+1Tb7S3GFu7xSehEfTd7S5UM0pdpiWl/d9m//AG31p/qRtPPt6KpUYznVktO40lycnfke+VYKy1e9OUlOpPlKfJLqld6+JVdzD/Cj1IgrKxIEAACQAAPKvSUlY9QBSc9yiSl2tO+8unM29n8/TtCppJaallxFBSRVM5yNt78O7Ne0gLdCaaujMo2W55UpS7Oqnpyf9S0YLNqVThLXo9GB0QYqaMgAAAAEOSAkHlOvFcWjSxGb0o/mQHSPOdaK4srOJ2ku3Gmrvw1NHEwxleMk1uQkmrystPLmB7bU7d0cLJ0qa7WslrFStGH65dfBfQ+b5vtNjcW2p1Jbj/uqXdgl8z/N6ndnsRXnPf0cnJ70qlR97xvq3fxO9lOwNNa1pOfyRvCH9WQUTZ3A1HiaMqUISqU5p7rg5U0no+0s1pz80j6NjsijVnKrOpW35WvLTguCVuCLLgcrp0oqMIRjFfljFJG52UeggpT2e03e1qyi9HFyqQX0epu4PZykkkovn3rtO3T/AOln7KPQzSKOVhcrUVZaJ2vbTesufU6NGiorQ9QAAAEAACQAAAAAwqUk+JmAONmGTwmtUn+xwK2RTh/25teEuBeDznST4oCmU8RjafKUkuj3kbFPaOqvip/SS+5ZJ4GLPGWX9GBxv+afk/1IiW1Py/Vf1Ox/Z7+X1jElYGXy+kYoDhvaKpL4YS9Iyf2RhLGYyfCE15pR+5Ylgpf4n6OxlHALn9XcCsrA4ies6sV4Xcn9D3pZJD82/Pz7qLLHDRXI9VBIDk4bLUvhjGPktfc3KeCXF6vx1NwAYRpJcjJIkAAAAAAAAAAABAAAEkACQQAJBAAkEACQQAJBAAkEACQQAJBAAkEACQQAJBAAkEACSAAAAAAAAAAAAAAAAAAAAA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8205" name="Picture 13" descr="http://2.bp.blogspot.com/_xzTIkemXf7w/TPfncE5xMJI/AAAAAAAAAAM/4t9JSUNTTbg/s1600/punto+anclaj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729" y="466688"/>
            <a:ext cx="2554179" cy="286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/>
        </p:nvSpPr>
        <p:spPr>
          <a:xfrm>
            <a:off x="401144" y="436382"/>
            <a:ext cx="550509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Punto de anclaje: 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integra el sistema </a:t>
            </a:r>
            <a:r>
              <a:rPr lang="es-A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Permite el ensanche del elemento de amarre o dispositivo </a:t>
            </a:r>
            <a:r>
              <a:rPr lang="es-A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sobre una pared, viga, barra, etc.</a:t>
            </a:r>
          </a:p>
          <a:p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Fuerza de frenado: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Es la fuerza máxima, en </a:t>
            </a:r>
            <a:r>
              <a:rPr lang="es-A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kN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medida en el anclaje durante la etapa de frenado en el ensayo del comportamiento dinámico.</a:t>
            </a:r>
          </a:p>
          <a:p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Requisito: F </a:t>
            </a:r>
            <a:r>
              <a:rPr lang="es-AR" sz="2000" dirty="0" smtClean="0">
                <a:latin typeface="Arial" charset="0"/>
                <a:cs typeface="Arial" charset="0"/>
              </a:rPr>
              <a:t>≤ 6kN (600 kg aprox.).</a:t>
            </a:r>
          </a:p>
          <a:p>
            <a:endParaRPr lang="es-AR" sz="2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>
                <a:latin typeface="Arial" charset="0"/>
                <a:cs typeface="Arial" charset="0"/>
              </a:rPr>
              <a:t>Distancia de parada</a:t>
            </a:r>
            <a:r>
              <a:rPr lang="es-AR" sz="2000" dirty="0">
                <a:latin typeface="Arial" charset="0"/>
                <a:cs typeface="Arial" charset="0"/>
              </a:rPr>
              <a:t>: Distancia en metros, desde la posición inicial hasta la posición final, excluyendo el alargamiento del arnés y de su elemento de enganche.</a:t>
            </a:r>
          </a:p>
          <a:p>
            <a:endParaRPr lang="es-AR" sz="2000" dirty="0">
              <a:latin typeface="Arial" charset="0"/>
              <a:cs typeface="Arial" charset="0"/>
            </a:endParaRPr>
          </a:p>
          <a:p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892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8" name="Picture 4" descr="http://www.sermacoseguridad.com/wp-content/uploads/2012/06/sistema-anticaidas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258" y="1633012"/>
            <a:ext cx="4893475" cy="410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355488" y="367495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5528" indent="-342900">
              <a:buFont typeface="Arial" panose="020B0604020202020204" pitchFamily="34" charset="0"/>
              <a:buChar char="•"/>
              <a:defRPr/>
            </a:pPr>
            <a:r>
              <a:rPr lang="es-AR" sz="2000" b="1" dirty="0" smtClean="0">
                <a:latin typeface="Arial" charset="0"/>
                <a:cs typeface="Arial" charset="0"/>
              </a:rPr>
              <a:t>Factor de caída (FC):</a:t>
            </a:r>
            <a:r>
              <a:rPr lang="es-AR" sz="2000" dirty="0" smtClean="0">
                <a:latin typeface="Arial" charset="0"/>
                <a:cs typeface="Arial" charset="0"/>
              </a:rPr>
              <a:t> Factor dimensional determinado por la relación entre la altura de caída libre y el largo del elemento de amarre utilizado. </a:t>
            </a:r>
            <a:endParaRPr lang="es-AR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90663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5" name="Picture 2" descr="http://www.sermacoseguridad.com/wp-content/uploads/2012/06/sistema-anticaida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20788"/>
            <a:ext cx="8003516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05444" y="316744"/>
            <a:ext cx="8229600" cy="66398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es-AR" sz="3200" dirty="0" smtClean="0">
                <a:latin typeface="Arial" charset="0"/>
                <a:cs typeface="Arial" charset="0"/>
              </a:rPr>
              <a:t>Con amortiguador de caídas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83189" y="4869158"/>
            <a:ext cx="6423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  Arnés </a:t>
            </a:r>
            <a:r>
              <a:rPr lang="es-ES_tradnl" dirty="0" err="1" smtClean="0"/>
              <a:t>Anticaídas</a:t>
            </a:r>
            <a:r>
              <a:rPr lang="es-ES_tradnl" dirty="0" smtClean="0"/>
              <a:t>          Amortiguador      Conector de Anclaje           </a:t>
            </a:r>
          </a:p>
          <a:p>
            <a:r>
              <a:rPr lang="es-ES_tradnl" dirty="0" smtClean="0"/>
              <a:t>           3622-1                          3622-1                     3626  </a:t>
            </a:r>
            <a:endParaRPr lang="es-AR" dirty="0"/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962" y="253653"/>
            <a:ext cx="7921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1779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13 CuadroTexto"/>
          <p:cNvSpPr txBox="1"/>
          <p:nvPr/>
        </p:nvSpPr>
        <p:spPr>
          <a:xfrm>
            <a:off x="492996" y="332656"/>
            <a:ext cx="4442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CONDICIONES GENERALES </a:t>
            </a:r>
            <a:endParaRPr lang="es-AR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11972" y="814785"/>
            <a:ext cx="8212382" cy="181851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altLang="es-AR" sz="2400" b="1" dirty="0" smtClean="0">
                <a:latin typeface="Arial" charset="0"/>
                <a:cs typeface="Arial" charset="0"/>
              </a:rPr>
              <a:t>Conectores</a:t>
            </a:r>
            <a:endParaRPr lang="es-AR" altLang="es-AR" sz="2400" dirty="0" smtClean="0">
              <a:latin typeface="Arial" charset="0"/>
              <a:cs typeface="Arial" charset="0"/>
            </a:endParaRPr>
          </a:p>
          <a:p>
            <a:pPr marL="285750" indent="-285750"/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deben tener bordes filosos o rugosos </a:t>
            </a:r>
          </a:p>
          <a:p>
            <a:pPr marL="285750" indent="-285750"/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mosquetones deben ser de cierre automático y de bloqueo automático o manual.</a:t>
            </a:r>
          </a:p>
          <a:p>
            <a:pPr>
              <a:buFont typeface="Wingdings 3" pitchFamily="18" charset="2"/>
              <a:buNone/>
            </a:pPr>
            <a:endParaRPr lang="en-US" altLang="es-AR" sz="2800" dirty="0" smtClean="0">
              <a:latin typeface="Arial" charset="0"/>
              <a:cs typeface="Arial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92996" y="2527520"/>
            <a:ext cx="8212382" cy="34891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altLang="es-AR" sz="2400" b="1" dirty="0" smtClean="0">
                <a:latin typeface="Arial" charset="0"/>
                <a:cs typeface="Arial" charset="0"/>
              </a:rPr>
              <a:t>Amortiguador de caídas</a:t>
            </a:r>
            <a:r>
              <a:rPr lang="es-AR" altLang="es-AR" sz="2400" dirty="0" smtClean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s-AR" altLang="es-AR" sz="2400" dirty="0" smtClean="0">
                <a:latin typeface="Arial" charset="0"/>
                <a:cs typeface="Arial" charset="0"/>
              </a:rPr>
              <a:t>Componente de un sistema o de un dispositivo </a:t>
            </a:r>
            <a:r>
              <a:rPr lang="es-AR" altLang="es-AR" sz="2400" dirty="0" err="1" smtClean="0">
                <a:latin typeface="Arial" charset="0"/>
                <a:cs typeface="Arial" charset="0"/>
              </a:rPr>
              <a:t>anticaídas</a:t>
            </a:r>
            <a:r>
              <a:rPr lang="es-AR" altLang="es-AR" sz="2400" dirty="0" smtClean="0">
                <a:latin typeface="Arial" charset="0"/>
                <a:cs typeface="Arial" charset="0"/>
              </a:rPr>
              <a:t> para frenar la caída absorbiendo parte de la energía desarrollada y amortiguándola para reducir las consecuencias de la misma.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componentes textiles deben ser de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fibra sintética equivalentes a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la poliamida o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poliéster y debe ser independiente al de la banda principal del elemento de amarre.</a:t>
            </a:r>
            <a:endParaRPr lang="es-AR" altLang="es-AR" sz="2400" dirty="0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endParaRPr lang="en-US" altLang="es-AR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2500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6" name="Content Placeholder 2"/>
          <p:cNvSpPr txBox="1">
            <a:spLocks/>
          </p:cNvSpPr>
          <p:nvPr/>
        </p:nvSpPr>
        <p:spPr>
          <a:xfrm>
            <a:off x="456607" y="295628"/>
            <a:ext cx="8222698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altLang="es-AR" sz="2400" b="1" dirty="0" smtClean="0">
                <a:latin typeface="Arial" charset="0"/>
                <a:cs typeface="Arial" charset="0"/>
              </a:rPr>
              <a:t>Elemento amarre </a:t>
            </a:r>
            <a:r>
              <a:rPr lang="es-AR" altLang="es-AR" sz="2400" b="1" dirty="0" err="1" smtClean="0">
                <a:latin typeface="Arial" charset="0"/>
                <a:cs typeface="Arial" charset="0"/>
              </a:rPr>
              <a:t>anticaídas</a:t>
            </a:r>
            <a:endParaRPr lang="es-AR" altLang="es-AR" sz="2400" b="1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s-AR" altLang="es-AR" sz="2400" dirty="0" smtClean="0">
                <a:latin typeface="Arial" charset="0"/>
                <a:cs typeface="Arial" charset="0"/>
              </a:rPr>
              <a:t>Elemento de conexión. Puede ser una banda de fibras sintéticas o un cable metálico con amortiguador.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largo de un elemento de amarre </a:t>
            </a:r>
            <a:r>
              <a:rPr lang="es-AR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, fijo o ajustable, incluyendo un amortiguador de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caídas será menor o igual que 2 m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 Los hilos de costura deben ser del mismo material que las bandas pero de diferente color para facilitar la inspección.</a:t>
            </a:r>
          </a:p>
          <a:p>
            <a:pPr marL="0" indent="0">
              <a:buNone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s-AR" sz="24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512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6HACU~1.MSA\AppData\Local\Temp\notesA33794\~72344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8" b="9013"/>
          <a:stretch/>
        </p:blipFill>
        <p:spPr bwMode="auto">
          <a:xfrm>
            <a:off x="1850298" y="428638"/>
            <a:ext cx="5784624" cy="562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69515" y="5573730"/>
            <a:ext cx="2543553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/>
              <a:t>Banda Principal</a:t>
            </a:r>
            <a:endParaRPr lang="en-US" altLang="es-AR" dirty="0"/>
          </a:p>
        </p:txBody>
      </p:sp>
      <p:cxnSp>
        <p:nvCxnSpPr>
          <p:cNvPr id="16" name="Straight Arrow Connector 13"/>
          <p:cNvCxnSpPr/>
          <p:nvPr/>
        </p:nvCxnSpPr>
        <p:spPr>
          <a:xfrm flipH="1">
            <a:off x="6570618" y="865726"/>
            <a:ext cx="664379" cy="5794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3"/>
          <p:cNvCxnSpPr>
            <a:stCxn id="15" idx="0"/>
          </p:cNvCxnSpPr>
          <p:nvPr/>
        </p:nvCxnSpPr>
        <p:spPr>
          <a:xfrm flipV="1">
            <a:off x="1341292" y="4516634"/>
            <a:ext cx="1070468" cy="1057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9"/>
          <p:cNvSpPr txBox="1">
            <a:spLocks noChangeArrowheads="1"/>
          </p:cNvSpPr>
          <p:nvPr/>
        </p:nvSpPr>
        <p:spPr bwMode="auto">
          <a:xfrm>
            <a:off x="871522" y="692728"/>
            <a:ext cx="2543553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 smtClean="0"/>
              <a:t>Zona de marcación</a:t>
            </a:r>
            <a:endParaRPr lang="en-US" altLang="es-AR" dirty="0"/>
          </a:p>
        </p:txBody>
      </p:sp>
      <p:cxnSp>
        <p:nvCxnSpPr>
          <p:cNvPr id="20" name="Straight Arrow Connector 13"/>
          <p:cNvCxnSpPr/>
          <p:nvPr/>
        </p:nvCxnSpPr>
        <p:spPr>
          <a:xfrm>
            <a:off x="3415075" y="1062060"/>
            <a:ext cx="940901" cy="22025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3"/>
          <p:cNvCxnSpPr>
            <a:stCxn id="23" idx="1"/>
          </p:cNvCxnSpPr>
          <p:nvPr/>
        </p:nvCxnSpPr>
        <p:spPr>
          <a:xfrm flipH="1" flipV="1">
            <a:off x="4839419" y="2348880"/>
            <a:ext cx="2063388" cy="6167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6902807" y="2780928"/>
            <a:ext cx="2077227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 smtClean="0"/>
              <a:t>Amortiguador</a:t>
            </a:r>
            <a:endParaRPr lang="en-US" altLang="es-AR" dirty="0"/>
          </a:p>
        </p:txBody>
      </p:sp>
      <p:cxnSp>
        <p:nvCxnSpPr>
          <p:cNvPr id="26" name="Straight Arrow Connector 13"/>
          <p:cNvCxnSpPr/>
          <p:nvPr/>
        </p:nvCxnSpPr>
        <p:spPr>
          <a:xfrm flipH="1">
            <a:off x="4839418" y="692728"/>
            <a:ext cx="91451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5753936" y="496394"/>
            <a:ext cx="2543553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AR" dirty="0" smtClean="0"/>
              <a:t>Conectores</a:t>
            </a:r>
            <a:endParaRPr lang="en-US" altLang="es-AR" dirty="0"/>
          </a:p>
        </p:txBody>
      </p:sp>
    </p:spTree>
    <p:extLst>
      <p:ext uri="{BB962C8B-B14F-4D97-AF65-F5344CB8AC3E}">
        <p14:creationId xmlns:p14="http://schemas.microsoft.com/office/powerpoint/2010/main" val="30634684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322899" y="263804"/>
            <a:ext cx="8229600" cy="1440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altLang="es-AR" sz="2400" b="1" dirty="0" smtClean="0">
                <a:latin typeface="Arial" charset="0"/>
                <a:cs typeface="Arial" charset="0"/>
              </a:rPr>
              <a:t> Arnés </a:t>
            </a:r>
            <a:r>
              <a:rPr lang="es-AR" altLang="es-AR" sz="2400" b="1" dirty="0" err="1" smtClean="0">
                <a:latin typeface="Arial" charset="0"/>
                <a:cs typeface="Arial" charset="0"/>
              </a:rPr>
              <a:t>Anticaídas</a:t>
            </a:r>
            <a:r>
              <a:rPr lang="es-AR" altLang="es-AR" sz="2400" dirty="0" smtClean="0">
                <a:latin typeface="Arial" charset="0"/>
                <a:cs typeface="Arial" charset="0"/>
              </a:rPr>
              <a:t>: </a:t>
            </a:r>
          </a:p>
          <a:p>
            <a:pPr marL="0" indent="0">
              <a:buNone/>
            </a:pPr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Dispositivo de sujeción del cuerpo destinado a detener las caídas.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307495" y="1693657"/>
            <a:ext cx="8229600" cy="452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Wingdings 3"/>
              <a:buChar char="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Los elementos de enganche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anticaídas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 pueden estar situados delante o en la espalda del usuario.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En el caso de que el arnés posea enganches frontales, deben estar correctamente identificados por color y/o forma.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Si el arnés tiene  elementos de enganche para sujeción en la banda de la cintura, esta deberá poseer un ancho igual o mayor que 80 mm o en su defecto protector lumbar.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El arnés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anticaídas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 puede estar incorporado a la indumentaria de trabajo, en ese caso debe ser posible someter la totalidad del arnés a una inspección visual</a:t>
            </a:r>
            <a:r>
              <a:rPr lang="es-A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27187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26hacuna.MSANET\Desktop\IMG_20150515_1602545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2"/>
          <a:stretch/>
        </p:blipFill>
        <p:spPr bwMode="auto">
          <a:xfrm>
            <a:off x="4977225" y="420036"/>
            <a:ext cx="2695050" cy="568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26hacuna.MSANET\Desktop\frente arn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3"/>
          <a:stretch/>
        </p:blipFill>
        <p:spPr bwMode="auto">
          <a:xfrm>
            <a:off x="1194654" y="501335"/>
            <a:ext cx="2931115" cy="539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7738439" y="1692151"/>
            <a:ext cx="1281957" cy="64633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/>
              <a:t>Zona de marcado</a:t>
            </a:r>
            <a:endParaRPr lang="en-US" altLang="es-AR" dirty="0"/>
          </a:p>
        </p:txBody>
      </p:sp>
      <p:cxnSp>
        <p:nvCxnSpPr>
          <p:cNvPr id="23" name="Straight Arrow Connector 32"/>
          <p:cNvCxnSpPr>
            <a:stCxn id="21" idx="1"/>
          </p:cNvCxnSpPr>
          <p:nvPr/>
        </p:nvCxnSpPr>
        <p:spPr>
          <a:xfrm flipH="1">
            <a:off x="7234997" y="2015317"/>
            <a:ext cx="503442" cy="8711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2"/>
          <p:cNvSpPr txBox="1">
            <a:spLocks noChangeArrowheads="1"/>
          </p:cNvSpPr>
          <p:nvPr/>
        </p:nvSpPr>
        <p:spPr bwMode="auto">
          <a:xfrm>
            <a:off x="79522" y="2876139"/>
            <a:ext cx="1376607" cy="64633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/>
              <a:t>Banda secundaria</a:t>
            </a:r>
            <a:endParaRPr lang="en-US" altLang="es-AR" dirty="0"/>
          </a:p>
        </p:txBody>
      </p:sp>
      <p:cxnSp>
        <p:nvCxnSpPr>
          <p:cNvPr id="26" name="Straight Arrow Connector 26"/>
          <p:cNvCxnSpPr/>
          <p:nvPr/>
        </p:nvCxnSpPr>
        <p:spPr>
          <a:xfrm flipV="1">
            <a:off x="1456129" y="2633296"/>
            <a:ext cx="789823" cy="56202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79522" y="5504290"/>
            <a:ext cx="1383914" cy="64633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/>
              <a:t>Banda de muslo</a:t>
            </a:r>
            <a:endParaRPr lang="en-US" altLang="es-AR" dirty="0"/>
          </a:p>
        </p:txBody>
      </p:sp>
      <p:cxnSp>
        <p:nvCxnSpPr>
          <p:cNvPr id="28" name="Straight Arrow Connector 21"/>
          <p:cNvCxnSpPr/>
          <p:nvPr/>
        </p:nvCxnSpPr>
        <p:spPr>
          <a:xfrm flipV="1">
            <a:off x="1486211" y="5373217"/>
            <a:ext cx="1717637" cy="4542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7711482" y="3969079"/>
            <a:ext cx="921943" cy="471372"/>
          </a:xfrm>
          <a:prstGeom prst="leftArrowCallout">
            <a:avLst>
              <a:gd name="adj1" fmla="val 25000"/>
              <a:gd name="adj2" fmla="val 25000"/>
              <a:gd name="adj3" fmla="val 24913"/>
              <a:gd name="adj4" fmla="val 66667"/>
            </a:avLst>
          </a:prstGeom>
          <a:solidFill>
            <a:schemeClr val="bg1"/>
          </a:solidFill>
          <a:ln w="25400" algn="ctr">
            <a:solidFill>
              <a:srgbClr val="0070C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533400" indent="-5334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Zurich Lt BT" pitchFamily="34" charset="0"/>
              </a:rPr>
              <a:t>S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Zurich Lt BT" pitchFamily="34" charset="0"/>
            </a:endParaRP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auto">
          <a:xfrm>
            <a:off x="526143" y="4001880"/>
            <a:ext cx="854972" cy="458762"/>
          </a:xfrm>
          <a:prstGeom prst="rightArrowCallout">
            <a:avLst>
              <a:gd name="adj1" fmla="val 25000"/>
              <a:gd name="adj2" fmla="val 25000"/>
              <a:gd name="adj3" fmla="val 27083"/>
              <a:gd name="adj4" fmla="val 66667"/>
            </a:avLst>
          </a:prstGeom>
          <a:solidFill>
            <a:schemeClr val="bg1"/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533400" indent="-5334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Zurich Lt BT" pitchFamily="34" charset="0"/>
              </a:rPr>
              <a:t>S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Zurich Lt BT" pitchFamily="34" charset="0"/>
            </a:endParaRPr>
          </a:p>
        </p:txBody>
      </p:sp>
      <p:cxnSp>
        <p:nvCxnSpPr>
          <p:cNvPr id="31" name="Straight Arrow Connector 29"/>
          <p:cNvCxnSpPr>
            <a:stCxn id="20" idx="1"/>
          </p:cNvCxnSpPr>
          <p:nvPr/>
        </p:nvCxnSpPr>
        <p:spPr>
          <a:xfrm flipH="1" flipV="1">
            <a:off x="6570618" y="4423169"/>
            <a:ext cx="809484" cy="6722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3435022" y="50704"/>
            <a:ext cx="2289433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/>
              <a:t>Banda Principal</a:t>
            </a:r>
            <a:endParaRPr lang="en-US" altLang="es-AR" dirty="0"/>
          </a:p>
        </p:txBody>
      </p:sp>
      <p:cxnSp>
        <p:nvCxnSpPr>
          <p:cNvPr id="33" name="Straight Arrow Connector 13"/>
          <p:cNvCxnSpPr>
            <a:stCxn id="32" idx="2"/>
          </p:cNvCxnSpPr>
          <p:nvPr/>
        </p:nvCxnSpPr>
        <p:spPr>
          <a:xfrm>
            <a:off x="4579739" y="420036"/>
            <a:ext cx="1326500" cy="14247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13"/>
          <p:cNvCxnSpPr>
            <a:stCxn id="32" idx="2"/>
          </p:cNvCxnSpPr>
          <p:nvPr/>
        </p:nvCxnSpPr>
        <p:spPr>
          <a:xfrm flipH="1">
            <a:off x="3435022" y="420036"/>
            <a:ext cx="1144717" cy="15952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7"/>
          <p:cNvSpPr txBox="1">
            <a:spLocks noChangeArrowheads="1"/>
          </p:cNvSpPr>
          <p:nvPr/>
        </p:nvSpPr>
        <p:spPr bwMode="auto">
          <a:xfrm>
            <a:off x="7380102" y="4772256"/>
            <a:ext cx="1726611" cy="64633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AR" altLang="es-AR" dirty="0"/>
              <a:t>Apoyo dorsal para sujeción</a:t>
            </a:r>
            <a:endParaRPr lang="en-US" altLang="es-AR" dirty="0"/>
          </a:p>
        </p:txBody>
      </p:sp>
      <p:sp>
        <p:nvSpPr>
          <p:cNvPr id="42" name="AutoShape 21"/>
          <p:cNvSpPr>
            <a:spLocks noChangeArrowheads="1"/>
          </p:cNvSpPr>
          <p:nvPr/>
        </p:nvSpPr>
        <p:spPr bwMode="auto">
          <a:xfrm rot="7235131">
            <a:off x="3729756" y="3332623"/>
            <a:ext cx="1202884" cy="469740"/>
          </a:xfrm>
          <a:prstGeom prst="rightArrowCallout">
            <a:avLst>
              <a:gd name="adj1" fmla="val 25000"/>
              <a:gd name="adj2" fmla="val 20986"/>
              <a:gd name="adj3" fmla="val 64931"/>
              <a:gd name="adj4" fmla="val 36218"/>
            </a:avLst>
          </a:prstGeom>
          <a:solidFill>
            <a:schemeClr val="bg1"/>
          </a:solidFill>
          <a:ln w="25400" algn="ctr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wrap="none" anchor="ctr"/>
          <a:lstStyle/>
          <a:p>
            <a:pPr marL="533400" indent="-5334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Zurich Lt BT" pitchFamily="34" charset="0"/>
              </a:rPr>
              <a:t>A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Zurich Lt BT" pitchFamily="34" charset="0"/>
            </a:endParaRPr>
          </a:p>
        </p:txBody>
      </p:sp>
      <p:sp>
        <p:nvSpPr>
          <p:cNvPr id="35" name="AutoShape 21"/>
          <p:cNvSpPr>
            <a:spLocks noChangeArrowheads="1"/>
          </p:cNvSpPr>
          <p:nvPr/>
        </p:nvSpPr>
        <p:spPr bwMode="auto">
          <a:xfrm rot="9043703">
            <a:off x="6572565" y="288099"/>
            <a:ext cx="1202884" cy="469740"/>
          </a:xfrm>
          <a:prstGeom prst="rightArrowCallout">
            <a:avLst>
              <a:gd name="adj1" fmla="val 25000"/>
              <a:gd name="adj2" fmla="val 20986"/>
              <a:gd name="adj3" fmla="val 64931"/>
              <a:gd name="adj4" fmla="val 36218"/>
            </a:avLst>
          </a:prstGeom>
          <a:solidFill>
            <a:schemeClr val="bg1"/>
          </a:solidFill>
          <a:ln w="25400" algn="ctr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wrap="none" anchor="ctr"/>
          <a:lstStyle/>
          <a:p>
            <a:pPr marL="533400" indent="-5334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Zurich Lt BT" pitchFamily="34" charset="0"/>
              </a:rPr>
              <a:t>A</a:t>
            </a:r>
            <a:endParaRPr lang="es-ES" sz="3200" b="1" dirty="0">
              <a:effectLst>
                <a:outerShdw blurRad="38100" dist="38100" dir="2700000" algn="tl">
                  <a:srgbClr val="C0C0C0"/>
                </a:outerShdw>
              </a:effectLst>
              <a:latin typeface="Zurich Lt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126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7" grpId="0" animBg="1"/>
      <p:bldP spid="29" grpId="0" animBg="1"/>
      <p:bldP spid="30" grpId="0" animBg="1"/>
      <p:bldP spid="32" grpId="0" animBg="1"/>
      <p:bldP spid="20" grpId="0" animBg="1"/>
      <p:bldP spid="42" grpId="0" animBg="1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Rectángulo"/>
          <p:cNvSpPr/>
          <p:nvPr/>
        </p:nvSpPr>
        <p:spPr>
          <a:xfrm>
            <a:off x="2008354" y="257032"/>
            <a:ext cx="56621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Requisitos  y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</a:p>
          <a:p>
            <a:pPr algn="ctr"/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CONECTORES 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293332"/>
              </p:ext>
            </p:extLst>
          </p:nvPr>
        </p:nvGraphicFramePr>
        <p:xfrm>
          <a:off x="755576" y="1772816"/>
          <a:ext cx="7624529" cy="26569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92079"/>
                <a:gridCol w="2566225"/>
                <a:gridCol w="2566225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Ensayo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Método</a:t>
                      </a:r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Requisitos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</a:tr>
              <a:tr h="1102479">
                <a:tc>
                  <a:txBody>
                    <a:bodyPr/>
                    <a:lstStyle/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/>
                        <a:t>Resistencia estática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20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baseline="0" dirty="0" smtClean="0"/>
                        <a:t> durante 3´, en la posición de uso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se presentaran roturas ni</a:t>
                      </a:r>
                      <a:r>
                        <a:rPr lang="es-AR" baseline="0" dirty="0" smtClean="0"/>
                        <a:t> desenganches</a:t>
                      </a:r>
                      <a:endParaRPr lang="es-AR" dirty="0"/>
                    </a:p>
                  </a:txBody>
                  <a:tcPr anchor="ctr"/>
                </a:tc>
              </a:tr>
              <a:tr h="902028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Resistencia a la corrosión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Niebla salina 24 h, luego se deja secar 1 h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presentaran</a:t>
                      </a:r>
                      <a:r>
                        <a:rPr lang="es-AR" baseline="0" dirty="0" smtClean="0"/>
                        <a:t> óxido rojo en las partes metálicas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0917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Rectángulo"/>
          <p:cNvSpPr/>
          <p:nvPr/>
        </p:nvSpPr>
        <p:spPr>
          <a:xfrm>
            <a:off x="2008354" y="257032"/>
            <a:ext cx="56621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Requisitos  y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</a:p>
          <a:p>
            <a:pPr algn="ctr"/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AMORTIGUADORES DE CAIDA 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908797"/>
              </p:ext>
            </p:extLst>
          </p:nvPr>
        </p:nvGraphicFramePr>
        <p:xfrm>
          <a:off x="512911" y="1418772"/>
          <a:ext cx="8348885" cy="4237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0200"/>
                <a:gridCol w="3699049"/>
                <a:gridCol w="2849636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Ensayo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Método</a:t>
                      </a:r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Requisitos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</a:tr>
              <a:tr h="866092">
                <a:tc>
                  <a:txBody>
                    <a:bodyPr/>
                    <a:lstStyle/>
                    <a:p>
                      <a:pPr algn="ctr"/>
                      <a:endParaRPr lang="es-AR" dirty="0" smtClean="0"/>
                    </a:p>
                    <a:p>
                      <a:pPr algn="ctr"/>
                      <a:r>
                        <a:rPr lang="es-AR" dirty="0" smtClean="0"/>
                        <a:t>Precarga</a:t>
                      </a:r>
                      <a:r>
                        <a:rPr lang="es-AR" baseline="0" dirty="0" smtClean="0"/>
                        <a:t> estática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2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baseline="0" dirty="0" smtClean="0"/>
                        <a:t> durante 3´, en la posición de uso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debe producirse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dirty="0" smtClean="0"/>
                        <a:t>Alargamiento</a:t>
                      </a:r>
                      <a:r>
                        <a:rPr lang="es-AR" baseline="0" dirty="0" smtClean="0"/>
                        <a:t> permanente</a:t>
                      </a:r>
                      <a:endParaRPr lang="es-AR" dirty="0"/>
                    </a:p>
                  </a:txBody>
                  <a:tcPr anchor="ctr"/>
                </a:tc>
              </a:tr>
              <a:tr h="451014">
                <a:tc rowSpan="2">
                  <a:txBody>
                    <a:bodyPr/>
                    <a:lstStyle/>
                    <a:p>
                      <a:pPr algn="ctr"/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  <a:p>
                      <a:pPr algn="ctr"/>
                      <a:r>
                        <a:rPr lang="es-AR" dirty="0" smtClean="0"/>
                        <a:t>Comportamiento dinámico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Componente separado</a:t>
                      </a:r>
                      <a:r>
                        <a:rPr lang="es-AR" dirty="0" smtClean="0"/>
                        <a:t>:</a:t>
                      </a:r>
                      <a:r>
                        <a:rPr lang="es-AR" baseline="0" dirty="0" smtClean="0"/>
                        <a:t> Masa de 100 Kg + cadena de acero (2m forme el sistema) – Caída libre de 4m</a:t>
                      </a:r>
                      <a:endParaRPr lang="es-A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  <a:p>
                      <a:pPr algn="ctr"/>
                      <a:r>
                        <a:rPr lang="es-AR" dirty="0" smtClean="0"/>
                        <a:t>F</a:t>
                      </a:r>
                      <a:r>
                        <a:rPr lang="es-AR" baseline="0" dirty="0" smtClean="0"/>
                        <a:t> frenado máx. ≤ 6 </a:t>
                      </a:r>
                      <a:r>
                        <a:rPr lang="es-AR" baseline="0" dirty="0" err="1" smtClean="0"/>
                        <a:t>kN</a:t>
                      </a:r>
                      <a:endParaRPr lang="es-AR" baseline="0" dirty="0" smtClean="0"/>
                    </a:p>
                    <a:p>
                      <a:pPr algn="ctr"/>
                      <a:r>
                        <a:rPr lang="es-AR" baseline="0" dirty="0" smtClean="0"/>
                        <a:t>H </a:t>
                      </a:r>
                      <a:r>
                        <a:rPr lang="es-AR" baseline="0" dirty="0" err="1" smtClean="0"/>
                        <a:t>dist</a:t>
                      </a:r>
                      <a:r>
                        <a:rPr lang="es-AR" baseline="0" dirty="0" smtClean="0"/>
                        <a:t>. Parada ≤ 2L + 1,75m</a:t>
                      </a:r>
                      <a:endParaRPr lang="es-AR" dirty="0"/>
                    </a:p>
                  </a:txBody>
                  <a:tcPr/>
                </a:tc>
              </a:tr>
              <a:tr h="45101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Incorporado</a:t>
                      </a:r>
                      <a:r>
                        <a:rPr lang="es-AR" b="1" baseline="0" dirty="0" smtClean="0"/>
                        <a:t> al elemento de amarre: </a:t>
                      </a:r>
                      <a:r>
                        <a:rPr lang="es-AR" baseline="0" dirty="0" smtClean="0"/>
                        <a:t>Masa de 100 Kg  – Caída libre de 2L</a:t>
                      </a:r>
                      <a:endParaRPr lang="es-AR" dirty="0" smtClean="0"/>
                    </a:p>
                    <a:p>
                      <a:pPr algn="ctr"/>
                      <a:endParaRPr lang="es-AR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90202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Resistencia estática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15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baseline="0" dirty="0" smtClean="0"/>
                        <a:t> durante 3´, en la posición de uso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se presentaran roturas</a:t>
                      </a:r>
                      <a:endParaRPr lang="es-A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0064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Rectángulo"/>
          <p:cNvSpPr/>
          <p:nvPr/>
        </p:nvSpPr>
        <p:spPr>
          <a:xfrm>
            <a:off x="1490393" y="257032"/>
            <a:ext cx="669805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Requisitos  y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</a:p>
          <a:p>
            <a:pPr algn="ctr"/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ELEMENTO DE AMARRE ANTICAIDAS 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87585"/>
              </p:ext>
            </p:extLst>
          </p:nvPr>
        </p:nvGraphicFramePr>
        <p:xfrm>
          <a:off x="512911" y="1418772"/>
          <a:ext cx="8235553" cy="39910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0817"/>
                <a:gridCol w="3955843"/>
                <a:gridCol w="2668893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Ensayo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Método</a:t>
                      </a:r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Requisitos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</a:tr>
              <a:tr h="548640">
                <a:tc rowSpan="3">
                  <a:txBody>
                    <a:bodyPr/>
                    <a:lstStyle/>
                    <a:p>
                      <a:pPr algn="ctr"/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Resistencia estática</a:t>
                      </a:r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Sogas</a:t>
                      </a:r>
                      <a:r>
                        <a:rPr lang="es-AR" b="1" baseline="0" dirty="0" smtClean="0"/>
                        <a:t> – Cuerdas – Banda textil</a:t>
                      </a:r>
                      <a:r>
                        <a:rPr lang="es-AR" dirty="0" smtClean="0"/>
                        <a:t>:               P = 22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dirty="0" smtClean="0"/>
                        <a:t> durante 3´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No se presentaran roturas</a:t>
                      </a:r>
                    </a:p>
                    <a:p>
                      <a:pPr algn="ctr"/>
                      <a:endParaRPr lang="es-AR" dirty="0" smtClean="0"/>
                    </a:p>
                  </a:txBody>
                  <a:tcPr/>
                </a:tc>
              </a:tr>
              <a:tr h="7437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Cable</a:t>
                      </a:r>
                      <a:r>
                        <a:rPr lang="es-AR" b="1" baseline="0" dirty="0" smtClean="0"/>
                        <a:t> de acero</a:t>
                      </a:r>
                      <a:r>
                        <a:rPr lang="es-AR" dirty="0" smtClean="0"/>
                        <a:t>:                                            P = 15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dirty="0" smtClean="0"/>
                        <a:t> durante 3´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se presentaran roturas</a:t>
                      </a:r>
                      <a:endParaRPr lang="es-AR" dirty="0"/>
                    </a:p>
                  </a:txBody>
                  <a:tcPr/>
                </a:tc>
              </a:tr>
              <a:tr h="7783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baseline="0" dirty="0" smtClean="0"/>
                        <a:t>Con amortiguador:                                     </a:t>
                      </a:r>
                      <a:r>
                        <a:rPr lang="es-AR" dirty="0" smtClean="0"/>
                        <a:t>P = 15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dirty="0" smtClean="0"/>
                        <a:t> durante 3´ 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No se presentaran roturas</a:t>
                      </a:r>
                    </a:p>
                    <a:p>
                      <a:pPr algn="ctr"/>
                      <a:endParaRPr lang="es-AR" dirty="0" smtClean="0"/>
                    </a:p>
                  </a:txBody>
                  <a:tcPr/>
                </a:tc>
              </a:tr>
              <a:tr h="9020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Resistencia dinámica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100 Kg en caída libre – 2 veces el largo</a:t>
                      </a:r>
                      <a:r>
                        <a:rPr lang="es-AR" baseline="0" dirty="0" smtClean="0"/>
                        <a:t> del elemento de amarre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Detener la</a:t>
                      </a:r>
                      <a:r>
                        <a:rPr lang="es-AR" baseline="0" dirty="0" smtClean="0"/>
                        <a:t> caída sin romperse</a:t>
                      </a:r>
                      <a:endParaRPr lang="es-A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7534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Rectángulo"/>
          <p:cNvSpPr/>
          <p:nvPr/>
        </p:nvSpPr>
        <p:spPr>
          <a:xfrm>
            <a:off x="1979308" y="257032"/>
            <a:ext cx="57202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Requisitos  y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</a:p>
          <a:p>
            <a:pPr algn="ctr"/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ARNES ANTICAIDAS 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009519"/>
              </p:ext>
            </p:extLst>
          </p:nvPr>
        </p:nvGraphicFramePr>
        <p:xfrm>
          <a:off x="512911" y="1418772"/>
          <a:ext cx="8235553" cy="3566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26841"/>
                <a:gridCol w="2952328"/>
                <a:gridCol w="3456384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Ensayo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Método</a:t>
                      </a:r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Requisitos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</a:tr>
              <a:tr h="794084">
                <a:tc rowSpan="2">
                  <a:txBody>
                    <a:bodyPr/>
                    <a:lstStyle/>
                    <a:p>
                      <a:pPr algn="ctr"/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Resistencia estática</a:t>
                      </a:r>
                      <a:endParaRPr lang="es-AR" dirty="0" smtClean="0"/>
                    </a:p>
                    <a:p>
                      <a:pPr algn="ctr"/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Enganche</a:t>
                      </a:r>
                      <a:r>
                        <a:rPr lang="es-AR" b="1" baseline="0" dirty="0" smtClean="0"/>
                        <a:t> </a:t>
                      </a:r>
                      <a:r>
                        <a:rPr lang="es-AR" b="1" baseline="0" dirty="0" err="1" smtClean="0"/>
                        <a:t>anticaídas</a:t>
                      </a:r>
                      <a:r>
                        <a:rPr lang="es-AR" dirty="0" smtClean="0"/>
                        <a:t>:                              P = 15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dirty="0" smtClean="0"/>
                        <a:t> durante 3´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No se presentaran roturas</a:t>
                      </a:r>
                    </a:p>
                    <a:p>
                      <a:pPr algn="ctr"/>
                      <a:endParaRPr lang="es-AR" dirty="0" smtClean="0"/>
                    </a:p>
                  </a:txBody>
                  <a:tcPr/>
                </a:tc>
              </a:tr>
              <a:tr h="7920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Enganche sujeción:</a:t>
                      </a:r>
                      <a:r>
                        <a:rPr lang="es-AR" dirty="0" smtClean="0"/>
                        <a:t>                                            P = 15 </a:t>
                      </a:r>
                      <a:r>
                        <a:rPr lang="es-AR" dirty="0" err="1" smtClean="0"/>
                        <a:t>kN</a:t>
                      </a:r>
                      <a:r>
                        <a:rPr lang="es-AR" dirty="0" smtClean="0"/>
                        <a:t> durante 3´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 se presentaran roturas</a:t>
                      </a:r>
                      <a:endParaRPr lang="es-AR" dirty="0"/>
                    </a:p>
                  </a:txBody>
                  <a:tcPr/>
                </a:tc>
              </a:tr>
              <a:tr h="9020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Comportamiento  dinámico</a:t>
                      </a:r>
                      <a:endParaRPr lang="es-AR" dirty="0" smtClean="0"/>
                    </a:p>
                    <a:p>
                      <a:pPr algn="ctr"/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100 Kg en caída libre – altura de 4 m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Debe resistir</a:t>
                      </a:r>
                      <a:r>
                        <a:rPr lang="es-AR" baseline="0" dirty="0" smtClean="0"/>
                        <a:t> dos caídas sucesivas (Una de pie y otra de cabeza) sin dejar escapar el maniquí. El ángulo dorsal con la vertical ≤ 50°</a:t>
                      </a:r>
                      <a:endParaRPr lang="es-A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5566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304800" y="1143000"/>
            <a:ext cx="8382000" cy="5410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Marca registrada o razón social del fabricante o responsable de la comercialización del producto.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Mes y año de fabricación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Número de lote o serie</a:t>
            </a:r>
          </a:p>
          <a:p>
            <a:r>
              <a:rPr lang="es-AR" sz="2400" dirty="0" smtClean="0">
                <a:latin typeface="Arial" pitchFamily="34" charset="0"/>
                <a:cs typeface="Arial" pitchFamily="34" charset="0"/>
              </a:rPr>
              <a:t>Número de la norma: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Ej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:  IRAM3622-1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Sello </a:t>
            </a:r>
            <a:r>
              <a:rPr lang="es-AR" altLang="es-AR" sz="2400" dirty="0">
                <a:latin typeface="Arial" panose="020B0604020202020204" pitchFamily="34" charset="0"/>
                <a:cs typeface="Arial" panose="020B0604020202020204" pitchFamily="34" charset="0"/>
              </a:rPr>
              <a:t>IRAM y Sello S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Titular </a:t>
            </a:r>
            <a:r>
              <a:rPr lang="es-AR" alt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de la Licencia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endParaRPr lang="en-US" alt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LcParenR"/>
              <a:defRPr/>
            </a:pPr>
            <a:endParaRPr lang="es-A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4000" dirty="0" smtClean="0">
                <a:latin typeface="Arial" charset="0"/>
                <a:cs typeface="Arial" charset="0"/>
              </a:rPr>
              <a:t> Marcado, Rotulado y Embalaje</a:t>
            </a:r>
            <a:endParaRPr lang="en-US" sz="4000" dirty="0" smtClean="0">
              <a:latin typeface="Arial" charset="0"/>
              <a:cs typeface="Arial" charset="0"/>
            </a:endParaRPr>
          </a:p>
        </p:txBody>
      </p:sp>
      <p:pic>
        <p:nvPicPr>
          <p:cNvPr id="20" name="Picture 4" descr="sello conformidad norma 3622-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1" y="3822700"/>
            <a:ext cx="34067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3285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383132" y="548680"/>
            <a:ext cx="8653364" cy="547260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Arial" charset="0"/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El embalaje debe incluir </a:t>
            </a:r>
            <a:r>
              <a:rPr lang="es-A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instrucciones de uso en español: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Correcto uso y colocación del equipo.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Asignar individualmente el sistema 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Indicaciones de anclaje del sistema anticaídas.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Realizar inspección visual del sistema antes de utilizarlo.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Advertencia precisando que cualquier sistema o componente debe sustituirse  si se duda de su seguridad.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Remplazo del equipo si ha sufrido una caída</a:t>
            </a:r>
          </a:p>
          <a:p>
            <a:pPr>
              <a:defRPr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Método de limpieza</a:t>
            </a:r>
          </a:p>
          <a:p>
            <a:pPr>
              <a:defRPr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Necesidad de dejar secar en forma natural los componentes textiles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Instrucciones para la protección durante su utilización contra cualquier riesgo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Instrucciones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almacenamiento</a:t>
            </a: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lphaLcParenR"/>
              <a:defRPr/>
            </a:pP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5141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376956" y="404664"/>
            <a:ext cx="8382000" cy="56166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Una instrucción para que una persona competente examine el sistema o el componente cada 12 meses, cómo mínimo.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Una advertencia que indique según el tratamiento anticorrosivo adoptado, si debe tener cuidado  en evitar la fragilidad por hidrógeno.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El largo total del subsistema compuesto por un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absorbedor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 de energía ,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incluído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 en elemento de amarre , sus terminales y conectores, debe ser menor o igual a 2 m.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 La distancia libre mínima por debajo de los pies del usuario, con objeto de evitar choques con la estructura o con el suelo, con una masa de 100kg y un factor de caída de 2 ( caso más desfavorable), es la distancia de parada H más el largo extra de 1m 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0216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IRAM</a:t>
            </a:r>
            <a:r>
              <a:rPr lang="es-AR" sz="4800" dirty="0" smtClean="0">
                <a:latin typeface="Arial" charset="0"/>
                <a:cs typeface="Arial" charset="0"/>
              </a:rPr>
              <a:t> </a:t>
            </a:r>
            <a:r>
              <a:rPr lang="es-A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3605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300754" y="953866"/>
            <a:ext cx="4878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56032">
              <a:buFont typeface="Arial" charset="0"/>
              <a:buNone/>
              <a:defRPr/>
            </a:pPr>
            <a:r>
              <a:rPr lang="es-AR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Dispositivos anticaídas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83568" y="2204864"/>
            <a:ext cx="78813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s-AR" sz="2800" dirty="0">
                <a:latin typeface="Arial" pitchFamily="34" charset="0"/>
                <a:cs typeface="Arial" pitchFamily="34" charset="0"/>
              </a:rPr>
              <a:t>Dispositivo anticaídas retráctil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Líneas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de anclaje </a:t>
            </a:r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Dispositivo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anticaídas deslizante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AR" sz="2800" dirty="0">
                <a:latin typeface="Arial" pitchFamily="34" charset="0"/>
                <a:cs typeface="Arial" pitchFamily="34" charset="0"/>
              </a:rPr>
              <a:t>Elemento de amarre para dispositivos </a:t>
            </a:r>
            <a:r>
              <a:rPr lang="es-AR" sz="2800" dirty="0" err="1">
                <a:latin typeface="Arial" pitchFamily="34" charset="0"/>
                <a:cs typeface="Arial" pitchFamily="34" charset="0"/>
              </a:rPr>
              <a:t>anticaídas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deslizantes</a:t>
            </a:r>
            <a:endParaRPr lang="es-A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0611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409176" y="1442528"/>
            <a:ext cx="8458200" cy="347148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Arial" charset="0"/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   Establece los requisitos y métodos de ensayo para los dispositivos de protección individual contra caídas de altura a los que debe estar fijado el Arnés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anticaídas</a:t>
            </a: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Arial" charset="0"/>
              <a:buNone/>
              <a:defRPr/>
            </a:pPr>
            <a:endParaRPr lang="es-ES_tradnl" sz="2400" dirty="0"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Arial" charset="0"/>
              <a:buNone/>
              <a:defRPr/>
            </a:pPr>
            <a:r>
              <a:rPr lang="es-ES_tradnl" sz="2400" b="1" dirty="0" smtClean="0">
                <a:latin typeface="Arial" pitchFamily="34" charset="0"/>
                <a:cs typeface="Arial" pitchFamily="34" charset="0"/>
              </a:rPr>
              <a:t>Excluidos : </a:t>
            </a:r>
            <a:endParaRPr lang="es-AR" sz="2400" b="1" dirty="0" smtClean="0"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    Equipos  de descenso, que no sean dispositivos de</a:t>
            </a:r>
          </a:p>
          <a:p>
            <a:pPr marL="109728" indent="0">
              <a:buNone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   protección contra caídas involuntarias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3200" dirty="0" smtClean="0">
                <a:latin typeface="Arial" charset="0"/>
                <a:cs typeface="Arial" charset="0"/>
              </a:rPr>
              <a:t>Objeto y Campo de aplicación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234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15 CuadroTexto"/>
          <p:cNvSpPr txBox="1"/>
          <p:nvPr/>
        </p:nvSpPr>
        <p:spPr>
          <a:xfrm>
            <a:off x="487654" y="335112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DEFINICIONES </a:t>
            </a:r>
            <a:endParaRPr lang="es-AR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26HACU~1.MSA\AppData\Local\Temp\notesA33794\~170467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8" b="2915"/>
          <a:stretch/>
        </p:blipFill>
        <p:spPr bwMode="auto">
          <a:xfrm>
            <a:off x="5775260" y="2121393"/>
            <a:ext cx="1266786" cy="392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6hacuna.MSANET\Desktop\descarga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4" r="38750"/>
          <a:stretch/>
        </p:blipFill>
        <p:spPr bwMode="auto">
          <a:xfrm>
            <a:off x="2270848" y="2348880"/>
            <a:ext cx="1368152" cy="346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582550" y="871990"/>
            <a:ext cx="79708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ispositivo </a:t>
            </a:r>
            <a:r>
              <a:rPr lang="es-E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retráctil</a:t>
            </a:r>
          </a:p>
          <a:p>
            <a:r>
              <a:rPr lang="es-AR" altLang="es-AR" sz="2000" dirty="0" smtClean="0">
                <a:latin typeface="Arial" charset="0"/>
                <a:cs typeface="Arial" charset="0"/>
              </a:rPr>
              <a:t>Dispositivo </a:t>
            </a:r>
            <a:r>
              <a:rPr lang="es-AR" altLang="es-AR" sz="2000" dirty="0">
                <a:latin typeface="Arial" charset="0"/>
                <a:cs typeface="Arial" charset="0"/>
              </a:rPr>
              <a:t>con una función de bloqueo automático y un sistema automático de tensión y de retroceso para el elemento de amarre retráctil.</a:t>
            </a:r>
            <a:endParaRPr lang="en-US" altLang="es-AR" sz="2000" dirty="0">
              <a:latin typeface="Arial" charset="0"/>
              <a:cs typeface="Arial" charset="0"/>
            </a:endParaRPr>
          </a:p>
          <a:p>
            <a:endParaRPr 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794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582054" y="1533709"/>
            <a:ext cx="8229600" cy="2304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endParaRPr lang="es-AR" altLang="es-AR" sz="24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s-AR" altLang="es-AR" sz="2000" b="1" dirty="0" smtClean="0">
                <a:latin typeface="Arial" charset="0"/>
                <a:cs typeface="Arial" charset="0"/>
              </a:rPr>
              <a:t>Línea de anclaje rígida</a:t>
            </a:r>
            <a:r>
              <a:rPr lang="es-AR" altLang="es-AR" sz="2000" dirty="0" smtClean="0">
                <a:latin typeface="Arial" charset="0"/>
                <a:cs typeface="Arial" charset="0"/>
              </a:rPr>
              <a:t>: Es un riel o cable de acero que se fija a una estructura. </a:t>
            </a:r>
          </a:p>
          <a:p>
            <a:pPr>
              <a:buFont typeface="Arial" charset="0"/>
              <a:buNone/>
            </a:pPr>
            <a:endParaRPr lang="es-AR" altLang="es-AR" sz="20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s-AR" altLang="es-AR" sz="2000" b="1" dirty="0" smtClean="0">
                <a:latin typeface="Arial" charset="0"/>
                <a:cs typeface="Arial" charset="0"/>
              </a:rPr>
              <a:t>Línea de anclaje flexible</a:t>
            </a:r>
            <a:r>
              <a:rPr lang="es-AR" altLang="es-AR" sz="2000" dirty="0" smtClean="0">
                <a:latin typeface="Arial" charset="0"/>
                <a:cs typeface="Arial" charset="0"/>
              </a:rPr>
              <a:t>: Puede ser una cuerda de fibra sintética o un cable de acero que se fija a un punto de anclaje superior.</a:t>
            </a:r>
          </a:p>
          <a:p>
            <a:pPr>
              <a:buFont typeface="Arial" charset="0"/>
              <a:buNone/>
            </a:pPr>
            <a:endParaRPr lang="en-US" altLang="es-AR" dirty="0" smtClean="0"/>
          </a:p>
        </p:txBody>
      </p:sp>
      <p:sp>
        <p:nvSpPr>
          <p:cNvPr id="15" name="14 CuadroTexto"/>
          <p:cNvSpPr txBox="1"/>
          <p:nvPr/>
        </p:nvSpPr>
        <p:spPr>
          <a:xfrm>
            <a:off x="582550" y="871990"/>
            <a:ext cx="7970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Líneas de anclajes</a:t>
            </a:r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altLang="es-AR" sz="2000" dirty="0" smtClean="0">
                <a:latin typeface="Arial" charset="0"/>
                <a:cs typeface="Arial" charset="0"/>
              </a:rPr>
              <a:t>Es </a:t>
            </a:r>
            <a:r>
              <a:rPr lang="es-AR" altLang="es-AR" sz="2000" dirty="0">
                <a:latin typeface="Arial" charset="0"/>
                <a:cs typeface="Arial" charset="0"/>
              </a:rPr>
              <a:t>el elemento que conecta un dispositivo </a:t>
            </a:r>
            <a:r>
              <a:rPr lang="es-AR" altLang="es-AR" sz="2000" dirty="0" err="1">
                <a:latin typeface="Arial" charset="0"/>
                <a:cs typeface="Arial" charset="0"/>
              </a:rPr>
              <a:t>anticaídas</a:t>
            </a:r>
            <a:r>
              <a:rPr lang="es-AR" altLang="es-AR" sz="2000" dirty="0">
                <a:latin typeface="Arial" charset="0"/>
                <a:cs typeface="Arial" charset="0"/>
              </a:rPr>
              <a:t> deslizante con el punto de anclaje.</a:t>
            </a:r>
          </a:p>
          <a:p>
            <a:endParaRPr 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083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Picture 5" descr="Aluminium-Leiter 1 S_41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64" y="1531938"/>
            <a:ext cx="2784475" cy="419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809476" y="620688"/>
            <a:ext cx="2633663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altLang="es-AR" dirty="0"/>
              <a:t>Líneas de anclaje rígida</a:t>
            </a:r>
            <a:endParaRPr lang="en-US" altLang="es-AR" dirty="0"/>
          </a:p>
        </p:txBody>
      </p:sp>
      <p:pic>
        <p:nvPicPr>
          <p:cNvPr id="14" name="Picture 6" descr="Imagen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864" y="1555751"/>
            <a:ext cx="4897438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6"/>
          <p:cNvSpPr/>
          <p:nvPr/>
        </p:nvSpPr>
        <p:spPr>
          <a:xfrm>
            <a:off x="4240064" y="4351338"/>
            <a:ext cx="12954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TextBox 7"/>
          <p:cNvSpPr txBox="1"/>
          <p:nvPr/>
        </p:nvSpPr>
        <p:spPr>
          <a:xfrm>
            <a:off x="4985247" y="620688"/>
            <a:ext cx="2659063" cy="36988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Línea de anclaje flexible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3519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12 Rectángulo"/>
          <p:cNvSpPr/>
          <p:nvPr/>
        </p:nvSpPr>
        <p:spPr>
          <a:xfrm>
            <a:off x="2594380" y="1988840"/>
            <a:ext cx="39471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2000" dirty="0" smtClean="0">
                <a:latin typeface="Arial" charset="0"/>
                <a:cs typeface="Arial" charset="0"/>
              </a:rPr>
              <a:t>El </a:t>
            </a:r>
            <a:r>
              <a:rPr lang="es-AR" altLang="es-AR" sz="2000" dirty="0">
                <a:latin typeface="Arial" charset="0"/>
                <a:cs typeface="Arial" charset="0"/>
              </a:rPr>
              <a:t>dispositivo se desplaza a lo largo de la </a:t>
            </a:r>
            <a:r>
              <a:rPr lang="es-AR" altLang="es-AR" sz="2000" dirty="0" smtClean="0">
                <a:latin typeface="Arial" charset="0"/>
                <a:cs typeface="Arial" charset="0"/>
              </a:rPr>
              <a:t>línea de </a:t>
            </a:r>
            <a:r>
              <a:rPr lang="es-AR" altLang="es-AR" sz="2000" dirty="0">
                <a:latin typeface="Arial" charset="0"/>
                <a:cs typeface="Arial" charset="0"/>
              </a:rPr>
              <a:t>anclaje, </a:t>
            </a:r>
            <a:r>
              <a:rPr lang="es-AR" altLang="es-AR" sz="2000" dirty="0" smtClean="0">
                <a:latin typeface="Arial" charset="0"/>
                <a:cs typeface="Arial" charset="0"/>
              </a:rPr>
              <a:t>acompaña </a:t>
            </a:r>
            <a:r>
              <a:rPr lang="es-AR" altLang="es-AR" sz="2000" dirty="0">
                <a:latin typeface="Arial" charset="0"/>
                <a:cs typeface="Arial" charset="0"/>
              </a:rPr>
              <a:t>al usuario sin requerir </a:t>
            </a:r>
            <a:endParaRPr lang="es-AR" altLang="es-AR" sz="2000" dirty="0" smtClean="0">
              <a:latin typeface="Arial" charset="0"/>
              <a:cs typeface="Arial" charset="0"/>
            </a:endParaRPr>
          </a:p>
          <a:p>
            <a:r>
              <a:rPr lang="es-AR" altLang="es-AR" sz="2000" dirty="0" smtClean="0">
                <a:latin typeface="Arial" charset="0"/>
                <a:cs typeface="Arial" charset="0"/>
              </a:rPr>
              <a:t>intervención manual durante los cambios de posición hacia arriba o hacia abajo y se bloquea </a:t>
            </a:r>
          </a:p>
          <a:p>
            <a:r>
              <a:rPr lang="es-AR" altLang="es-AR" sz="2000" dirty="0" smtClean="0">
                <a:latin typeface="Arial" charset="0"/>
                <a:cs typeface="Arial" charset="0"/>
              </a:rPr>
              <a:t>automáticamente sobre la línea de anclaje cuando se produce una caída.</a:t>
            </a:r>
          </a:p>
          <a:p>
            <a:endParaRPr lang="es-AR" altLang="es-AR" sz="2000" dirty="0">
              <a:latin typeface="Arial" charset="0"/>
              <a:cs typeface="Arial" charset="0"/>
            </a:endParaRPr>
          </a:p>
        </p:txBody>
      </p:sp>
      <p:pic>
        <p:nvPicPr>
          <p:cNvPr id="9217" name="Picture 1" descr="E:\Mis imágenes\SKY\altura\10510 - salvacaidas cable acer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06" y="1913406"/>
            <a:ext cx="2306682" cy="36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E:\Mis imágenes\SKY\altura\10513 - SALVACAIDAS FUL 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47216"/>
            <a:ext cx="2273388" cy="262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655204" y="490441"/>
            <a:ext cx="7970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Dispositivo </a:t>
            </a:r>
            <a:r>
              <a:rPr lang="es-A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anticaídas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deslizante</a:t>
            </a:r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altLang="es-AR" sz="2000" dirty="0">
                <a:latin typeface="Arial" charset="0"/>
                <a:cs typeface="Arial" charset="0"/>
              </a:rPr>
              <a:t>Dispositivo </a:t>
            </a:r>
            <a:r>
              <a:rPr lang="es-AR" altLang="es-AR" sz="2000" dirty="0" err="1">
                <a:latin typeface="Arial" charset="0"/>
                <a:cs typeface="Arial" charset="0"/>
              </a:rPr>
              <a:t>anticaídas</a:t>
            </a:r>
            <a:r>
              <a:rPr lang="es-AR" altLang="es-AR" sz="2000" dirty="0">
                <a:latin typeface="Arial" charset="0"/>
                <a:cs typeface="Arial" charset="0"/>
              </a:rPr>
              <a:t> con una función de bloqueo automático y un sistema guía.</a:t>
            </a:r>
          </a:p>
          <a:p>
            <a:endParaRPr 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740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26HACU~1.MSA\AppData\Local\Temp\notesA33794\~27254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560" y="1022871"/>
            <a:ext cx="3452987" cy="519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232" y="264468"/>
            <a:ext cx="7921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241176" y="350332"/>
            <a:ext cx="8229600" cy="8464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es-AR" sz="3200" dirty="0" smtClean="0">
                <a:latin typeface="Arial" charset="0"/>
                <a:cs typeface="Arial" charset="0"/>
              </a:rPr>
              <a:t>Con dispositivo </a:t>
            </a:r>
            <a:r>
              <a:rPr lang="es-AR" sz="3200" dirty="0" err="1" smtClean="0">
                <a:latin typeface="Arial" charset="0"/>
                <a:cs typeface="Arial" charset="0"/>
              </a:rPr>
              <a:t>anticaídas</a:t>
            </a:r>
            <a:r>
              <a:rPr lang="es-AR" sz="3200" dirty="0" smtClean="0">
                <a:latin typeface="Arial" charset="0"/>
                <a:cs typeface="Arial" charset="0"/>
              </a:rPr>
              <a:t> retráctil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32634" y="2056492"/>
            <a:ext cx="2538473" cy="58477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s-AR" altLang="es-AR" b="1" dirty="0">
                <a:latin typeface="Arial" charset="0"/>
                <a:cs typeface="Arial" charset="0"/>
              </a:rPr>
              <a:t>Conector de </a:t>
            </a:r>
            <a:r>
              <a:rPr lang="es-AR" altLang="es-AR" b="1" dirty="0" smtClean="0">
                <a:latin typeface="Arial" charset="0"/>
                <a:cs typeface="Arial" charset="0"/>
              </a:rPr>
              <a:t>Anclaje</a:t>
            </a:r>
          </a:p>
          <a:p>
            <a:pPr>
              <a:buFont typeface="Arial" charset="0"/>
              <a:buNone/>
            </a:pPr>
            <a:r>
              <a:rPr lang="es-AR" altLang="es-AR" sz="1400" b="1" dirty="0" smtClean="0">
                <a:latin typeface="Arial" charset="0"/>
                <a:cs typeface="Arial" charset="0"/>
              </a:rPr>
              <a:t>IRAM </a:t>
            </a:r>
            <a:r>
              <a:rPr lang="es-AR" altLang="es-AR" sz="1400" b="1" dirty="0">
                <a:latin typeface="Arial" charset="0"/>
                <a:cs typeface="Arial" charset="0"/>
              </a:rPr>
              <a:t>3626-2004</a:t>
            </a:r>
          </a:p>
        </p:txBody>
      </p:sp>
      <p:cxnSp>
        <p:nvCxnSpPr>
          <p:cNvPr id="26" name="Straight Arrow Connector 17"/>
          <p:cNvCxnSpPr/>
          <p:nvPr/>
        </p:nvCxnSpPr>
        <p:spPr>
          <a:xfrm flipV="1">
            <a:off x="3271107" y="1340768"/>
            <a:ext cx="3231547" cy="1008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Rectángulo"/>
          <p:cNvSpPr/>
          <p:nvPr/>
        </p:nvSpPr>
        <p:spPr>
          <a:xfrm>
            <a:off x="692479" y="5229200"/>
            <a:ext cx="2578628" cy="646331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s-AR" altLang="es-AR" b="1" dirty="0">
                <a:latin typeface="Arial" charset="0"/>
                <a:cs typeface="Arial" charset="0"/>
              </a:rPr>
              <a:t>Arnés </a:t>
            </a:r>
            <a:r>
              <a:rPr lang="es-AR" altLang="es-AR" b="1" dirty="0" smtClean="0">
                <a:latin typeface="Arial" charset="0"/>
                <a:cs typeface="Arial" charset="0"/>
              </a:rPr>
              <a:t>anticaídas</a:t>
            </a:r>
          </a:p>
          <a:p>
            <a:pPr>
              <a:buFont typeface="Arial" charset="0"/>
              <a:buNone/>
            </a:pPr>
            <a:r>
              <a:rPr lang="es-AR" altLang="es-AR" b="1" dirty="0" smtClean="0">
                <a:latin typeface="Arial" charset="0"/>
                <a:cs typeface="Arial" charset="0"/>
              </a:rPr>
              <a:t>IRAM </a:t>
            </a:r>
            <a:r>
              <a:rPr lang="es-AR" altLang="es-AR" b="1" dirty="0">
                <a:latin typeface="Arial" charset="0"/>
                <a:cs typeface="Arial" charset="0"/>
              </a:rPr>
              <a:t>3622-1-2004</a:t>
            </a:r>
          </a:p>
        </p:txBody>
      </p:sp>
      <p:cxnSp>
        <p:nvCxnSpPr>
          <p:cNvPr id="30" name="Straight Arrow Connector 17"/>
          <p:cNvCxnSpPr>
            <a:stCxn id="28" idx="3"/>
          </p:cNvCxnSpPr>
          <p:nvPr/>
        </p:nvCxnSpPr>
        <p:spPr>
          <a:xfrm flipV="1">
            <a:off x="3271107" y="3622766"/>
            <a:ext cx="3231547" cy="192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411453" y="3409755"/>
            <a:ext cx="3140680" cy="92333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s-AR" altLang="es-AR" b="1" dirty="0">
                <a:latin typeface="Arial" charset="0"/>
                <a:cs typeface="Arial" charset="0"/>
              </a:rPr>
              <a:t>Dispositivo de conexión</a:t>
            </a:r>
          </a:p>
          <a:p>
            <a:pPr>
              <a:buFont typeface="Arial" charset="0"/>
              <a:buNone/>
            </a:pPr>
            <a:r>
              <a:rPr lang="es-AR" altLang="es-AR" b="1" dirty="0">
                <a:latin typeface="Arial" charset="0"/>
                <a:cs typeface="Arial" charset="0"/>
              </a:rPr>
              <a:t>anticaídas: </a:t>
            </a:r>
            <a:r>
              <a:rPr lang="es-AR" altLang="es-AR" b="1" dirty="0" smtClean="0">
                <a:latin typeface="Arial" charset="0"/>
                <a:cs typeface="Arial" charset="0"/>
              </a:rPr>
              <a:t>Retráctil</a:t>
            </a:r>
          </a:p>
          <a:p>
            <a:pPr>
              <a:buFont typeface="Arial" charset="0"/>
              <a:buNone/>
            </a:pPr>
            <a:r>
              <a:rPr lang="es-AR" altLang="es-AR" b="1" dirty="0" smtClean="0">
                <a:latin typeface="Arial" charset="0"/>
                <a:cs typeface="Arial" charset="0"/>
              </a:rPr>
              <a:t>IRAM </a:t>
            </a:r>
            <a:r>
              <a:rPr lang="es-AR" altLang="es-AR" b="1" dirty="0">
                <a:latin typeface="Arial" charset="0"/>
                <a:cs typeface="Arial" charset="0"/>
              </a:rPr>
              <a:t>3605:2005</a:t>
            </a:r>
            <a:endParaRPr lang="en-US" altLang="es-AR" b="1" dirty="0">
              <a:latin typeface="Arial" charset="0"/>
              <a:cs typeface="Arial" charset="0"/>
            </a:endParaRPr>
          </a:p>
        </p:txBody>
      </p:sp>
      <p:cxnSp>
        <p:nvCxnSpPr>
          <p:cNvPr id="34" name="Straight Arrow Connector 17"/>
          <p:cNvCxnSpPr>
            <a:stCxn id="32" idx="3"/>
          </p:cNvCxnSpPr>
          <p:nvPr/>
        </p:nvCxnSpPr>
        <p:spPr>
          <a:xfrm flipV="1">
            <a:off x="3552133" y="1844824"/>
            <a:ext cx="2819542" cy="20265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0579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7" name="Content Placeholder 5" descr="Aluminium-Leiter 1 S_41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274" y="1412460"/>
            <a:ext cx="3234165" cy="4875436"/>
          </a:xfrm>
          <a:prstGeom prst="rect">
            <a:avLst/>
          </a:prstGeom>
          <a:noFill/>
        </p:spPr>
      </p:pic>
      <p:sp>
        <p:nvSpPr>
          <p:cNvPr id="20" name="TextBox 7"/>
          <p:cNvSpPr txBox="1"/>
          <p:nvPr/>
        </p:nvSpPr>
        <p:spPr>
          <a:xfrm>
            <a:off x="4986825" y="4048889"/>
            <a:ext cx="2590800" cy="646331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Dispositivo anticaídas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deslizante IRAM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3605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9"/>
          <p:cNvCxnSpPr>
            <a:stCxn id="20" idx="1"/>
          </p:cNvCxnSpPr>
          <p:nvPr/>
        </p:nvCxnSpPr>
        <p:spPr>
          <a:xfrm flipH="1" flipV="1">
            <a:off x="2843808" y="3352800"/>
            <a:ext cx="2143017" cy="101925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>
            <a:spLocks noChangeArrowheads="1"/>
          </p:cNvSpPr>
          <p:nvPr/>
        </p:nvSpPr>
        <p:spPr bwMode="auto">
          <a:xfrm>
            <a:off x="4678596" y="1520788"/>
            <a:ext cx="2057400" cy="6461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altLang="es-AR"/>
              <a:t>Línea de vida rígida IRAM 3605</a:t>
            </a:r>
            <a:endParaRPr lang="en-US" altLang="es-AR"/>
          </a:p>
        </p:txBody>
      </p:sp>
      <p:cxnSp>
        <p:nvCxnSpPr>
          <p:cNvPr id="28" name="Straight Arrow Connector 12"/>
          <p:cNvCxnSpPr>
            <a:stCxn id="27" idx="1"/>
          </p:cNvCxnSpPr>
          <p:nvPr/>
        </p:nvCxnSpPr>
        <p:spPr>
          <a:xfrm flipH="1">
            <a:off x="2971800" y="1843845"/>
            <a:ext cx="1706796" cy="51835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5063025" y="3029743"/>
            <a:ext cx="1600200" cy="6461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altLang="es-AR" dirty="0" smtClean="0"/>
              <a:t>Conector IRAM </a:t>
            </a:r>
            <a:r>
              <a:rPr lang="es-AR" altLang="es-AR" dirty="0"/>
              <a:t>3622-1</a:t>
            </a:r>
            <a:endParaRPr lang="en-US" altLang="es-AR" dirty="0"/>
          </a:p>
        </p:txBody>
      </p:sp>
      <p:cxnSp>
        <p:nvCxnSpPr>
          <p:cNvPr id="31" name="Straight Arrow Connector 17"/>
          <p:cNvCxnSpPr>
            <a:stCxn id="29" idx="1"/>
          </p:cNvCxnSpPr>
          <p:nvPr/>
        </p:nvCxnSpPr>
        <p:spPr>
          <a:xfrm flipH="1" flipV="1">
            <a:off x="2437854" y="3308468"/>
            <a:ext cx="2625171" cy="443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5063025" y="5157192"/>
            <a:ext cx="2514600" cy="64633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altLang="es-AR" dirty="0" smtClean="0"/>
              <a:t>Arnés </a:t>
            </a:r>
            <a:r>
              <a:rPr lang="es-AR" altLang="es-AR" dirty="0" err="1" smtClean="0"/>
              <a:t>Anticaidas</a:t>
            </a:r>
            <a:r>
              <a:rPr lang="es-AR" altLang="es-AR" dirty="0" smtClean="0"/>
              <a:t> IRAM </a:t>
            </a:r>
            <a:r>
              <a:rPr lang="es-AR" altLang="es-AR" dirty="0"/>
              <a:t>3622-1</a:t>
            </a:r>
            <a:endParaRPr lang="en-US" altLang="es-AR" dirty="0"/>
          </a:p>
        </p:txBody>
      </p:sp>
      <p:cxnSp>
        <p:nvCxnSpPr>
          <p:cNvPr id="33" name="Straight Arrow Connector 20"/>
          <p:cNvCxnSpPr>
            <a:stCxn id="32" idx="1"/>
          </p:cNvCxnSpPr>
          <p:nvPr/>
        </p:nvCxnSpPr>
        <p:spPr>
          <a:xfrm flipH="1" flipV="1">
            <a:off x="2009781" y="3248025"/>
            <a:ext cx="3053244" cy="22323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s-AR" sz="3200" dirty="0" smtClean="0">
                <a:latin typeface="Arial" charset="0"/>
                <a:cs typeface="Arial" charset="0"/>
              </a:rPr>
              <a:t>Con dispositivo anticaídas deslizante sobre línea de anclaje rígida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  <p:pic>
        <p:nvPicPr>
          <p:cNvPr id="2049" name="Picture 1" descr="E:\Mis imágenes\SKY\altura\10510 - salvacaidas cable acero sol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484531" y="3047057"/>
            <a:ext cx="1576387" cy="90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11"/>
          <p:cNvCxnSpPr/>
          <p:nvPr/>
        </p:nvCxnSpPr>
        <p:spPr>
          <a:xfrm flipV="1">
            <a:off x="7577625" y="3862427"/>
            <a:ext cx="484625" cy="3586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2960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7" grpId="0" animBg="1"/>
      <p:bldP spid="29" grpId="0" animBg="1"/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332656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15 Rectángulo"/>
          <p:cNvSpPr/>
          <p:nvPr/>
        </p:nvSpPr>
        <p:spPr>
          <a:xfrm>
            <a:off x="470916" y="332780"/>
            <a:ext cx="74854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3200" dirty="0">
                <a:latin typeface="Arial" panose="020B0604020202020204" pitchFamily="34" charset="0"/>
                <a:cs typeface="Arial" panose="020B0604020202020204" pitchFamily="34" charset="0"/>
              </a:rPr>
              <a:t>dispositivo </a:t>
            </a:r>
            <a:r>
              <a:rPr lang="es-A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anticaídas deslizante </a:t>
            </a:r>
            <a:r>
              <a:rPr lang="es-AR" sz="3200" dirty="0">
                <a:latin typeface="Arial" panose="020B0604020202020204" pitchFamily="34" charset="0"/>
                <a:cs typeface="Arial" panose="020B0604020202020204" pitchFamily="34" charset="0"/>
              </a:rPr>
              <a:t>sobre línea </a:t>
            </a:r>
            <a:r>
              <a:rPr lang="es-A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 anclaje flexible</a:t>
            </a:r>
            <a:endParaRPr lang="es-A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http://www.lineaprevencion.com/ProjectMiniSites/IS42/html/cap-7/images-cap-7/7.3/7.3.1/7.3.1-1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260" y="1298476"/>
            <a:ext cx="4388279" cy="47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470916" y="1490210"/>
            <a:ext cx="2910798" cy="64633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altLang="es-AR" dirty="0"/>
              <a:t>Línea de </a:t>
            </a:r>
            <a:r>
              <a:rPr lang="es-AR" altLang="es-AR" dirty="0" smtClean="0"/>
              <a:t>anclaje flexible</a:t>
            </a:r>
          </a:p>
          <a:p>
            <a:pPr eaLnBrk="1" hangingPunct="1"/>
            <a:r>
              <a:rPr lang="es-AR" altLang="es-AR" dirty="0" smtClean="0"/>
              <a:t> </a:t>
            </a:r>
            <a:r>
              <a:rPr lang="es-AR" altLang="es-AR" dirty="0"/>
              <a:t>IRAM 3605</a:t>
            </a:r>
            <a:endParaRPr lang="en-US" altLang="es-AR" dirty="0"/>
          </a:p>
        </p:txBody>
      </p:sp>
      <p:cxnSp>
        <p:nvCxnSpPr>
          <p:cNvPr id="18" name="Straight Arrow Connector 12"/>
          <p:cNvCxnSpPr>
            <a:stCxn id="17" idx="3"/>
          </p:cNvCxnSpPr>
          <p:nvPr/>
        </p:nvCxnSpPr>
        <p:spPr>
          <a:xfrm>
            <a:off x="3381714" y="1813376"/>
            <a:ext cx="2198398" cy="3283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7"/>
          <p:cNvSpPr txBox="1"/>
          <p:nvPr/>
        </p:nvSpPr>
        <p:spPr>
          <a:xfrm>
            <a:off x="630915" y="2601694"/>
            <a:ext cx="2590800" cy="646331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Dispositivo anticaídas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deslizante IRAM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3605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Arrow Connector 9"/>
          <p:cNvCxnSpPr>
            <a:stCxn id="21" idx="3"/>
          </p:cNvCxnSpPr>
          <p:nvPr/>
        </p:nvCxnSpPr>
        <p:spPr>
          <a:xfrm>
            <a:off x="3221715" y="2924860"/>
            <a:ext cx="2616560" cy="12242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8"/>
          <p:cNvSpPr txBox="1">
            <a:spLocks noChangeArrowheads="1"/>
          </p:cNvSpPr>
          <p:nvPr/>
        </p:nvSpPr>
        <p:spPr bwMode="auto">
          <a:xfrm>
            <a:off x="726711" y="3999398"/>
            <a:ext cx="2514600" cy="64633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AR" altLang="es-AR" dirty="0" smtClean="0"/>
              <a:t>Arnés </a:t>
            </a:r>
            <a:r>
              <a:rPr lang="es-AR" altLang="es-AR" dirty="0" err="1" smtClean="0"/>
              <a:t>Anticaidas</a:t>
            </a:r>
            <a:r>
              <a:rPr lang="es-AR" altLang="es-AR" dirty="0" smtClean="0"/>
              <a:t> IRAM </a:t>
            </a:r>
            <a:r>
              <a:rPr lang="es-AR" altLang="es-AR" dirty="0"/>
              <a:t>3622-1</a:t>
            </a:r>
            <a:endParaRPr lang="en-US" altLang="es-AR" dirty="0"/>
          </a:p>
        </p:txBody>
      </p:sp>
      <p:cxnSp>
        <p:nvCxnSpPr>
          <p:cNvPr id="26" name="Straight Arrow Connector 20"/>
          <p:cNvCxnSpPr>
            <a:stCxn id="25" idx="3"/>
          </p:cNvCxnSpPr>
          <p:nvPr/>
        </p:nvCxnSpPr>
        <p:spPr>
          <a:xfrm>
            <a:off x="3241311" y="4322564"/>
            <a:ext cx="3925722" cy="7626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1076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433237" y="1700808"/>
            <a:ext cx="8229600" cy="32403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928" indent="-457200"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Un dispositivo retráctil puede constar de </a:t>
            </a:r>
            <a:r>
              <a:rPr lang="es-AR" sz="2400" b="1" dirty="0" smtClean="0">
                <a:latin typeface="Arial" pitchFamily="34" charset="0"/>
                <a:cs typeface="Arial" pitchFamily="34" charset="0"/>
              </a:rPr>
              <a:t>un tambor alrededor del cual se enrolla un cable de acero, una banda o un cabo de fibras sintética o fibras </a:t>
            </a:r>
            <a:r>
              <a:rPr lang="es-AR" sz="2400" b="1" dirty="0" err="1" smtClean="0">
                <a:latin typeface="Arial" pitchFamily="34" charset="0"/>
                <a:cs typeface="Arial" pitchFamily="34" charset="0"/>
              </a:rPr>
              <a:t>aramídicas</a:t>
            </a:r>
            <a:r>
              <a:rPr lang="es-A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con características mecánicas equivalentes al poliéster o poliamida.</a:t>
            </a:r>
          </a:p>
          <a:p>
            <a:pPr marL="566928" indent="-457200"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Extremo externo del elemento de amarre retráctil debe tener terminaciones adecuadas y el </a:t>
            </a:r>
            <a:r>
              <a:rPr lang="es-A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conector debe ser giratorio</a:t>
            </a:r>
            <a:r>
              <a:rPr lang="es-A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3156" y="268120"/>
            <a:ext cx="8229600" cy="71260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s-AR" sz="2800" dirty="0" smtClean="0">
                <a:latin typeface="Arial" charset="0"/>
                <a:cs typeface="Arial" charset="0"/>
              </a:rPr>
              <a:t> Materiales y Fabricación</a:t>
            </a:r>
            <a:endParaRPr lang="en-US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306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464840" y="978496"/>
            <a:ext cx="8229600" cy="452596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928" indent="-457200">
              <a:defRPr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Línea de anclaje flexible </a:t>
            </a:r>
          </a:p>
          <a:p>
            <a:pPr marL="966978" lvl="1" indent="-457200"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Soga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fibra poliamida o poliéster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 marL="966978" lvl="1" indent="-457200"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Cable de acero 8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mm</a:t>
            </a:r>
          </a:p>
          <a:p>
            <a:pPr marL="509778" lvl="1" indent="0">
              <a:buNone/>
              <a:defRPr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Debe estar fijada a un conector de anclaje, tener tope final, y lastre</a:t>
            </a: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 marL="566928" indent="-457200">
              <a:defRPr/>
            </a:pPr>
            <a:r>
              <a:rPr lang="es-ES_tradnl" sz="2800" dirty="0" smtClean="0">
                <a:latin typeface="Arial" pitchFamily="34" charset="0"/>
                <a:cs typeface="Arial" pitchFamily="34" charset="0"/>
              </a:rPr>
              <a:t>Línea de anclaje rígida </a:t>
            </a:r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pPr marL="966978" lvl="1" indent="-457200"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Riel  </a:t>
            </a:r>
          </a:p>
          <a:p>
            <a:pPr marL="966978" lvl="1" indent="-457200"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Cable de acero 8 mm.</a:t>
            </a:r>
          </a:p>
          <a:p>
            <a:pPr marL="509778" lvl="1" indent="0"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Debe estar fijada a intervalos convenientes para evitar movimientos. Solo debe permitir el desplazamiento en las direcciones especificadas y tener tope final</a:t>
            </a:r>
          </a:p>
          <a:p>
            <a:pPr marL="509778" lvl="1" indent="0"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87795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5821425"/>
              </p:ext>
            </p:extLst>
          </p:nvPr>
        </p:nvGraphicFramePr>
        <p:xfrm>
          <a:off x="364668" y="836712"/>
          <a:ext cx="8534399" cy="5272904"/>
        </p:xfrm>
        <a:graphic>
          <a:graphicData uri="http://schemas.openxmlformats.org/drawingml/2006/table">
            <a:tbl>
              <a:tblPr/>
              <a:tblGrid>
                <a:gridCol w="2285232"/>
                <a:gridCol w="1549575"/>
                <a:gridCol w="1398552"/>
                <a:gridCol w="1853241"/>
                <a:gridCol w="1447799"/>
              </a:tblGrid>
              <a:tr h="533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Requisitos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Retráctil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Salvacaídas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Línea 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 vida flexible </a:t>
                      </a:r>
                      <a:endParaRPr lang="es-ES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Línea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vida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rígida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533434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Bloqueo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despues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del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acondicionamiento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Alta,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baja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temperatura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y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humedad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b"/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Debe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baseline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permanecer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baseline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bloqueado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33434">
                <a:tc vMerge="1">
                  <a:txBody>
                    <a:bodyPr/>
                    <a:lstStyle/>
                    <a:p>
                      <a:pPr algn="just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polvo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opcional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algn="ctr" fontAlgn="b"/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Debe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permancer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bloqueado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33434">
                <a:tc vMerge="1">
                  <a:txBody>
                    <a:bodyPr/>
                    <a:lstStyle/>
                    <a:p>
                      <a:pPr algn="just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hidrocarburo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Debe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permanecer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bloqueado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334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Resistencia </a:t>
                      </a:r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estática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Fuerza igual o mayor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Cinta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15kN Cable 12kN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Soga15kN Cable 12kN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Soga 22kN</a:t>
                      </a:r>
                    </a:p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Cable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acero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15kN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15kN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Componente </a:t>
                      </a:r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dinámico </a:t>
                      </a:r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Fuerza de frenado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máxima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6kN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Componente </a:t>
                      </a:r>
                      <a:r>
                        <a:rPr lang="pt-BR" sz="15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dinámico</a:t>
                      </a:r>
                      <a:r>
                        <a:rPr lang="pt-BR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Distancia de parada ( H)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H=2m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H&lt;2L+1m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H= 1m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Resistencia a la </a:t>
                      </a:r>
                      <a:r>
                        <a:rPr lang="en-US" sz="15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corrosión</a:t>
                      </a:r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( 24h 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niebla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salina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al 5%)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No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debe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presentar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corrosión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en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metal base que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afecte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su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funcionamiento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47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5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Ensayo</a:t>
                      </a: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en-US" sz="15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fatiga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opcional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auto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1000 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movimientos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relativos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14 Rectángulo"/>
          <p:cNvSpPr/>
          <p:nvPr/>
        </p:nvSpPr>
        <p:spPr>
          <a:xfrm>
            <a:off x="364668" y="210673"/>
            <a:ext cx="5761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Requisitos  y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ensayos </a:t>
            </a:r>
          </a:p>
        </p:txBody>
      </p:sp>
    </p:spTree>
    <p:extLst>
      <p:ext uri="{BB962C8B-B14F-4D97-AF65-F5344CB8AC3E}">
        <p14:creationId xmlns:p14="http://schemas.microsoft.com/office/powerpoint/2010/main" val="19545332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9" name="Picture 5" descr="sello conformidad norma 360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132" y="4005064"/>
            <a:ext cx="3505200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4000" dirty="0" smtClean="0">
                <a:latin typeface="Arial" charset="0"/>
                <a:cs typeface="Arial" charset="0"/>
              </a:rPr>
              <a:t> Marcado, Rotulado y Embalaje</a:t>
            </a:r>
            <a:endParaRPr lang="en-US" sz="4000" dirty="0" smtClean="0">
              <a:latin typeface="Arial" charset="0"/>
              <a:cs typeface="Arial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304800" y="1143000"/>
            <a:ext cx="8382000" cy="384234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Marca registrada o razón social del fabricante o responsable de la comercialización del producto.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Mes y año de fabricación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Número de lote o serie</a:t>
            </a:r>
          </a:p>
          <a:p>
            <a:r>
              <a:rPr lang="es-AR" sz="2400" dirty="0" smtClean="0">
                <a:latin typeface="Arial" pitchFamily="34" charset="0"/>
                <a:cs typeface="Arial" pitchFamily="34" charset="0"/>
              </a:rPr>
              <a:t>Número de la norma: </a:t>
            </a:r>
            <a:r>
              <a:rPr lang="es-A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IRAM3605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Sello </a:t>
            </a:r>
            <a:r>
              <a:rPr lang="es-AR" altLang="es-AR" sz="2400" dirty="0">
                <a:latin typeface="Arial" panose="020B0604020202020204" pitchFamily="34" charset="0"/>
                <a:cs typeface="Arial" panose="020B0604020202020204" pitchFamily="34" charset="0"/>
              </a:rPr>
              <a:t>IRAM y Sello S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Titular </a:t>
            </a:r>
            <a:r>
              <a:rPr lang="es-AR" alt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de la Licencia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endParaRPr lang="en-US" alt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LcParenR"/>
              <a:defRPr/>
            </a:pPr>
            <a:endParaRPr lang="es-AR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4635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533400" y="257032"/>
            <a:ext cx="8229600" cy="57642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Arial" charset="0"/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El embalaje debe incluir </a:t>
            </a:r>
            <a:r>
              <a:rPr lang="es-A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instrucciones de uso en español:</a:t>
            </a: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Uso correcto del sistema o el componente.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Recomendaciones para asignar individualmente el sistema o componente a cualquier persona que necesite utilizarlo.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Instrucciones para que el anclaje del sistema anticaídas  sea situado , preferentemente, por encima de la posición del usuario y una indicación del punto de anclaje recomendado. Se recomienda precisar la resistencia mínima del anclaje.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Una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advertencia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precisando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que cualquier sistema o componente debe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sustituirse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si se duda de su seguridad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41920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Rectángulo"/>
          <p:cNvSpPr/>
          <p:nvPr/>
        </p:nvSpPr>
        <p:spPr>
          <a:xfrm>
            <a:off x="467544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Una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instrucción especificando si el sistema o componente ha sido utilizado para parar una caída, no debe utilizarse nuevamente.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Método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limpieza.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Para los componentes de material textil, una instrucción precisando la necesidad de dejar secar en forma natural.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Instrucciones para la protección durante su utilización contra cualquier riesgo.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Instrucciones de almacenamiento.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Una instrucción para que una persona competente examine el sistema o el componente cada 12 meses, como mínimo.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Una advertencia que indique según el tratamiento anticorrosivo adoptado, si debe tener cuidado  en evitar la fragilidad por hidrógeno.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27632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4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IRAM</a:t>
            </a:r>
            <a:r>
              <a:rPr lang="es-AR" sz="4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s-AR" sz="4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3622-2</a:t>
            </a:r>
            <a:endParaRPr lang="en-US" sz="4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60191" y="972234"/>
            <a:ext cx="86998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56032">
              <a:defRPr/>
            </a:pPr>
            <a:r>
              <a:rPr lang="es-AR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Sistemas de </a:t>
            </a:r>
            <a:r>
              <a:rPr lang="es-A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Sujeción </a:t>
            </a:r>
            <a:r>
              <a:rPr lang="es-AR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Posicionamiento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1648" y="1844824"/>
            <a:ext cx="8278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 sistemas de sujeción y posicionamiento están </a:t>
            </a:r>
            <a:r>
              <a:rPr lang="es-AR" altLang="es-AR" sz="2400" dirty="0" smtClean="0">
                <a:latin typeface="Arial" charset="0"/>
                <a:cs typeface="Arial" charset="0"/>
              </a:rPr>
              <a:t>constituidos </a:t>
            </a:r>
            <a:r>
              <a:rPr lang="es-AR" altLang="es-AR" sz="2400" dirty="0">
                <a:latin typeface="Arial" charset="0"/>
                <a:cs typeface="Arial" charset="0"/>
              </a:rPr>
              <a:t>por componentes conectados entre sí para formar un equipo completo</a:t>
            </a:r>
            <a:r>
              <a:rPr lang="es-ES_trad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deben destinarse para ser utilizados por los trabajadores de líneas u otros que realicen su tarea en altura sobre postes</a:t>
            </a:r>
          </a:p>
          <a:p>
            <a:r>
              <a:rPr lang="es-ES_tradnl" sz="24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_trad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otras estructuras en posición de sujeción permitiéndole tener las manos libres durante su tarea.</a:t>
            </a:r>
            <a:r>
              <a:rPr lang="es-AR" altLang="es-AR" sz="2400" dirty="0">
                <a:latin typeface="Arial" charset="0"/>
                <a:cs typeface="Arial" charset="0"/>
              </a:rPr>
              <a:t> </a:t>
            </a:r>
            <a:endParaRPr lang="es-ES_trad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deben utilizarse para detener caídas ni en tareas de larga duración</a:t>
            </a:r>
          </a:p>
          <a:p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8119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335308" y="1556792"/>
            <a:ext cx="8485164" cy="45259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altLang="es-AR" sz="2400" dirty="0" smtClean="0">
                <a:latin typeface="Arial" charset="0"/>
                <a:cs typeface="Arial" charset="0"/>
              </a:rPr>
              <a:t>Establece los requisitos y métodos de ensayos para los sistemas  de sujeción y posicionamiento destinados a sostener al trabajador en altura e impedir una caída libre.</a:t>
            </a:r>
          </a:p>
          <a:p>
            <a:pPr algn="just">
              <a:buFont typeface="Arial" charset="0"/>
              <a:buNone/>
            </a:pPr>
            <a:endParaRPr lang="es-AR" altLang="es-AR" sz="2400" b="1" dirty="0" smtClean="0">
              <a:latin typeface="Arial" charset="0"/>
              <a:cs typeface="Arial" charset="0"/>
            </a:endParaRPr>
          </a:p>
          <a:p>
            <a:pPr algn="just">
              <a:buFont typeface="Arial" charset="0"/>
              <a:buNone/>
            </a:pPr>
            <a:r>
              <a:rPr lang="es-AR" altLang="es-AR" sz="2400" b="1" dirty="0" smtClean="0">
                <a:latin typeface="Arial" charset="0"/>
                <a:cs typeface="Arial" charset="0"/>
              </a:rPr>
              <a:t>Excluidos:</a:t>
            </a:r>
          </a:p>
          <a:p>
            <a:pPr algn="just"/>
            <a:r>
              <a:rPr lang="es-AR" altLang="es-AR" sz="2400" dirty="0" smtClean="0">
                <a:latin typeface="Arial" charset="0"/>
                <a:cs typeface="Arial" charset="0"/>
              </a:rPr>
              <a:t> Los puntos de sujeción estructurales</a:t>
            </a:r>
          </a:p>
          <a:p>
            <a:pPr>
              <a:buFont typeface="Arial" charset="0"/>
              <a:buNone/>
            </a:pPr>
            <a:endParaRPr lang="en-US" altLang="es-AR" b="1" dirty="0" smtClean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3200" dirty="0" smtClean="0">
                <a:latin typeface="Arial" charset="0"/>
                <a:cs typeface="Arial" charset="0"/>
              </a:rPr>
              <a:t>Objeto y Campo de aplicación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1537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335308" y="1281236"/>
            <a:ext cx="5100788" cy="44520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altLang="es-AR" sz="2400" b="1" dirty="0" smtClean="0">
                <a:latin typeface="Arial" charset="0"/>
                <a:cs typeface="Arial" charset="0"/>
              </a:rPr>
              <a:t>Cinturón </a:t>
            </a:r>
            <a:r>
              <a:rPr lang="es-AR" altLang="es-AR" sz="2400" b="1" dirty="0">
                <a:latin typeface="Arial" charset="0"/>
                <a:cs typeface="Arial" charset="0"/>
              </a:rPr>
              <a:t>de sujeción</a:t>
            </a:r>
            <a:r>
              <a:rPr lang="es-AR" altLang="es-AR" sz="2400" dirty="0">
                <a:latin typeface="Arial" charset="0"/>
                <a:cs typeface="Arial" charset="0"/>
              </a:rPr>
              <a:t>: Componente de un sistema de sujeción y posicionamiento que rodea al cuerpo del </a:t>
            </a:r>
            <a:r>
              <a:rPr lang="es-AR" altLang="es-AR" sz="2400" dirty="0" smtClean="0">
                <a:latin typeface="Arial" charset="0"/>
                <a:cs typeface="Arial" charset="0"/>
              </a:rPr>
              <a:t>usuario</a:t>
            </a:r>
          </a:p>
          <a:p>
            <a:endParaRPr lang="es-AR" altLang="es-AR" sz="2400" dirty="0" smtClean="0">
              <a:latin typeface="Arial" charset="0"/>
              <a:cs typeface="Arial" charset="0"/>
            </a:endParaRPr>
          </a:p>
          <a:p>
            <a:r>
              <a:rPr lang="es-AR" altLang="es-AR" sz="2400" b="1" dirty="0" smtClean="0">
                <a:latin typeface="Arial" charset="0"/>
                <a:cs typeface="Arial" charset="0"/>
              </a:rPr>
              <a:t>Elemento </a:t>
            </a:r>
            <a:r>
              <a:rPr lang="es-AR" altLang="es-AR" sz="2400" b="1" dirty="0">
                <a:latin typeface="Arial" charset="0"/>
                <a:cs typeface="Arial" charset="0"/>
              </a:rPr>
              <a:t>de amarre de sujeción</a:t>
            </a:r>
            <a:r>
              <a:rPr lang="es-AR" altLang="es-AR" sz="2400" dirty="0">
                <a:latin typeface="Arial" charset="0"/>
                <a:cs typeface="Arial" charset="0"/>
              </a:rPr>
              <a:t>: Permite unir el cinturón de sujeción y posicionamiento a una estructura. Puede ser una banda o una cuerda de fibras sintéticas o un cabo metálico.</a:t>
            </a:r>
            <a:endParaRPr lang="en-US" altLang="es-AR" sz="2400" dirty="0">
              <a:latin typeface="Arial" charset="0"/>
              <a:cs typeface="Arial" charset="0"/>
            </a:endParaRPr>
          </a:p>
          <a:p>
            <a:endParaRPr lang="es-AR" altLang="es-AR" sz="2400" dirty="0" smtClean="0">
              <a:latin typeface="Arial" charset="0"/>
              <a:cs typeface="Arial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92996" y="332656"/>
            <a:ext cx="2372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DEFINICIONES</a:t>
            </a:r>
            <a:endParaRPr lang="es-AR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61702" y="3959273"/>
            <a:ext cx="8412508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altLang="es-AR" dirty="0" smtClean="0">
              <a:latin typeface="Arial" charset="0"/>
              <a:cs typeface="Arial" charset="0"/>
            </a:endParaRPr>
          </a:p>
        </p:txBody>
      </p:sp>
      <p:pic>
        <p:nvPicPr>
          <p:cNvPr id="15" name="Picture 6" descr="http://www.xsplatforms.com/l/library/download/urn:uuid:df50bec6-add2-4245-8026-d74a77c1667c/Positioneringslijn01.jpg?width=200&amp;height=148&amp;ext=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478" y="2251844"/>
            <a:ext cx="330847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2054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1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278" y="1445164"/>
            <a:ext cx="2875788" cy="3122676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46124" y="980728"/>
            <a:ext cx="5826815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Arial" charset="0"/>
              <a:buNone/>
              <a:defRPr/>
            </a:pPr>
            <a:r>
              <a:rPr lang="es-AR" sz="2000" b="1" dirty="0" smtClean="0">
                <a:latin typeface="Arial" pitchFamily="34" charset="0"/>
                <a:cs typeface="Arial" pitchFamily="34" charset="0"/>
              </a:rPr>
              <a:t>Cinturones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Ergonómico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Las bandas y los hilos de costura deben ser de fibras sintéticas equivalentes a la poliamida o el poliéster.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Los hilos de costura deben ser de distinto color al de las bandas para facilitar su inspección.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Debe poseer como mínimo dos elementos de enganche.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El ancho mínimo de la banda de la cintura </a:t>
            </a:r>
            <a:r>
              <a:rPr lang="es-AR" sz="2000" dirty="0" err="1" smtClean="0">
                <a:latin typeface="Arial" pitchFamily="34" charset="0"/>
                <a:cs typeface="Arial" pitchFamily="34" charset="0"/>
              </a:rPr>
              <a:t>sera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 igual o mayor que 43 mm.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La hebilla frontal no puede abrirse involuntariamente.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3156" y="268120"/>
            <a:ext cx="8229600" cy="10801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s-AR" sz="2800" dirty="0" smtClean="0">
                <a:latin typeface="Arial" charset="0"/>
                <a:cs typeface="Arial" charset="0"/>
              </a:rPr>
              <a:t> Materiales y Fabricación</a:t>
            </a:r>
            <a:endParaRPr lang="en-US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708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319732" y="370315"/>
            <a:ext cx="7970292" cy="399479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Arial" charset="0"/>
              <a:buNone/>
              <a:defRPr/>
            </a:pPr>
            <a:r>
              <a:rPr lang="es-AR" sz="2000" b="1" dirty="0" smtClean="0">
                <a:latin typeface="Arial" pitchFamily="34" charset="0"/>
                <a:cs typeface="Arial" pitchFamily="34" charset="0"/>
              </a:rPr>
              <a:t>Cabos de amarre 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Las cuerdas y las bandas deben ser de fibras sintéticas equivalentes a la poliamida o el poliéster.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Los hilos de costura deben ser de distinto color al de las bandas para facilitar su inspección.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Debe impedirse el desenganche involuntario del cinturón de sujeción.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Debe ser regulable y en circunstancias normales su longitud no mayor a 2 metros</a:t>
            </a:r>
          </a:p>
          <a:p>
            <a:pPr marL="452628">
              <a:defRPr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Los conectores no deben tener bordes rugosos ni filosos y de cierre automático.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285" y="4581128"/>
            <a:ext cx="4842039" cy="118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680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385290"/>
              </p:ext>
            </p:extLst>
          </p:nvPr>
        </p:nvGraphicFramePr>
        <p:xfrm>
          <a:off x="755575" y="1628800"/>
          <a:ext cx="7809332" cy="35528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30564"/>
                <a:gridCol w="2534252"/>
                <a:gridCol w="2744516"/>
              </a:tblGrid>
              <a:tr h="626484">
                <a:tc>
                  <a:txBody>
                    <a:bodyPr/>
                    <a:lstStyle/>
                    <a:p>
                      <a:r>
                        <a:rPr lang="es-AR" dirty="0" smtClean="0"/>
                        <a:t>Ensayo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Cinturón de Sujeción</a:t>
                      </a:r>
                      <a:endParaRPr lang="es-AR" dirty="0"/>
                    </a:p>
                    <a:p>
                      <a:r>
                        <a:rPr lang="es-ES" baseline="0" dirty="0" smtClean="0"/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Cabo de amarre</a:t>
                      </a:r>
                      <a:endParaRPr lang="es-AR" dirty="0"/>
                    </a:p>
                    <a:p>
                      <a:endParaRPr lang="es-AR" dirty="0"/>
                    </a:p>
                  </a:txBody>
                  <a:tcPr/>
                </a:tc>
              </a:tr>
              <a:tr h="1102479">
                <a:tc>
                  <a:txBody>
                    <a:bodyPr/>
                    <a:lstStyle/>
                    <a:p>
                      <a:r>
                        <a:rPr lang="es-ES" dirty="0" smtClean="0"/>
                        <a:t>Resistencia estática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 </a:t>
                      </a:r>
                      <a:r>
                        <a:rPr lang="es-ES" dirty="0" err="1" smtClean="0"/>
                        <a:t>kN</a:t>
                      </a:r>
                      <a:r>
                        <a:rPr lang="es-ES" dirty="0" smtClean="0"/>
                        <a:t>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 </a:t>
                      </a:r>
                      <a:r>
                        <a:rPr lang="es-ES" dirty="0" err="1" smtClean="0"/>
                        <a:t>kN</a:t>
                      </a:r>
                      <a:endParaRPr lang="es-AR" dirty="0"/>
                    </a:p>
                  </a:txBody>
                  <a:tcPr anchor="ctr"/>
                </a:tc>
              </a:tr>
              <a:tr h="908214">
                <a:tc>
                  <a:txBody>
                    <a:bodyPr/>
                    <a:lstStyle/>
                    <a:p>
                      <a:r>
                        <a:rPr lang="es-ES" dirty="0" smtClean="0"/>
                        <a:t>Comportamiento dinámico</a:t>
                      </a:r>
                      <a:endParaRPr lang="es-A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Deberán retener el cilindro o maniquí</a:t>
                      </a:r>
                      <a:r>
                        <a:rPr lang="es-ES" baseline="0" dirty="0" smtClean="0"/>
                        <a:t> de 100 kg.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902028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Resistencia a la corrosión</a:t>
                      </a:r>
                      <a:endParaRPr lang="es-A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_tradnl" dirty="0" smtClean="0"/>
                        <a:t>Conectores : No deben</a:t>
                      </a:r>
                      <a:r>
                        <a:rPr lang="es-ES_tradnl" baseline="0" dirty="0" smtClean="0"/>
                        <a:t> presentar oxido rojo que perjudique su funcionamiento 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15 Rectángulo"/>
          <p:cNvSpPr/>
          <p:nvPr/>
        </p:nvSpPr>
        <p:spPr>
          <a:xfrm>
            <a:off x="1508219" y="257032"/>
            <a:ext cx="66624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Requisitos  y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</a:p>
          <a:p>
            <a:pPr algn="ctr"/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Sistemas de sujeción y posicionamiento 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3885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1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13" name="1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3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4000" dirty="0" smtClean="0">
                <a:latin typeface="Arial" charset="0"/>
                <a:cs typeface="Arial" charset="0"/>
              </a:rPr>
              <a:t> Marcado, Rotulado y Embalaje</a:t>
            </a:r>
            <a:endParaRPr lang="en-US" sz="4000" dirty="0" smtClean="0">
              <a:latin typeface="Arial" charset="0"/>
              <a:cs typeface="Arial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04800" y="1143000"/>
            <a:ext cx="8382000" cy="4086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Marca registrada o razón social del fabricante o responsable de la comercialización del producto.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Mes y año de fabricación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Número de lote o serie</a:t>
            </a:r>
          </a:p>
          <a:p>
            <a:r>
              <a:rPr lang="es-AR" sz="2400" dirty="0" smtClean="0">
                <a:latin typeface="Arial" pitchFamily="34" charset="0"/>
                <a:cs typeface="Arial" pitchFamily="34" charset="0"/>
              </a:rPr>
              <a:t>Número de la norma: IRAM3622-2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Sello </a:t>
            </a:r>
            <a:r>
              <a:rPr lang="es-AR" altLang="es-AR" sz="2400" dirty="0">
                <a:latin typeface="Arial" panose="020B0604020202020204" pitchFamily="34" charset="0"/>
                <a:cs typeface="Arial" panose="020B0604020202020204" pitchFamily="34" charset="0"/>
              </a:rPr>
              <a:t>IRAM y Sello S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Titular </a:t>
            </a:r>
            <a:r>
              <a:rPr lang="es-AR" alt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de la Licencia</a:t>
            </a:r>
          </a:p>
          <a:p>
            <a:r>
              <a:rPr lang="es-AR" alt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endParaRPr lang="en-US" alt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LcParenR"/>
              <a:defRPr/>
            </a:pPr>
            <a:endParaRPr lang="es-AR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2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457" y="3429000"/>
            <a:ext cx="3413839" cy="19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738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370314"/>
            <a:ext cx="8534400" cy="565097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Arial" charset="0"/>
              <a:buNone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El embalaje debe incluir </a:t>
            </a:r>
            <a:r>
              <a:rPr lang="es-A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instrucciones de uso en español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Uso correcto del sistema o el componente.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Recomendaciones para asignar individualmente el sistema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Instrucciones  expresa de que el sistema y sus componentes no deben utilizarse como anticaídas 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Instrucciones que obliguen al usuario a realizar una inspección visual del sistema antes de utilizarlo.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Descripción de la forma correcta de sujetar el sistema a un punto de anclaje</a:t>
            </a:r>
          </a:p>
          <a:p>
            <a:pPr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Importancia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realizar una inspección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completa</a:t>
            </a:r>
          </a:p>
          <a:p>
            <a:pPr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Obligación de eliminar o reemplazar toda parte o sistema completo que no ofrezca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garantía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funcionamiento normal y seguro.</a:t>
            </a:r>
          </a:p>
          <a:p>
            <a:pPr>
              <a:defRPr/>
            </a:pP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s-AR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1269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Rectángulo"/>
          <p:cNvSpPr/>
          <p:nvPr/>
        </p:nvSpPr>
        <p:spPr>
          <a:xfrm>
            <a:off x="395535" y="476672"/>
            <a:ext cx="84929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Importancia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retirar de uso a todo sistema que haya sido sometido al esfuerzo de una caída.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Prohibida cualquier modificación o agregado no previsto al sistema.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Método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limpieza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recomendado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latin typeface="Arial" pitchFamily="34" charset="0"/>
                <a:cs typeface="Arial" pitchFamily="34" charset="0"/>
              </a:rPr>
              <a:t>Instrucciones para la protección durante su utilización contra cualquier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riesgo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Instrucciones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de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almacenamiento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Indicar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que el presente folleto de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instrucciones,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como la planilla de control periódico, deben almacenarse junto al sistema ,mientras dure su vida útil.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elementos de enganche nunca deben colocarse ni en los tirantes ni en las bandas  </a:t>
            </a:r>
            <a:r>
              <a:rPr lang="es-AR" sz="2400" dirty="0" err="1">
                <a:latin typeface="Arial" pitchFamily="34" charset="0"/>
                <a:cs typeface="Arial" pitchFamily="34" charset="0"/>
              </a:rPr>
              <a:t>subglúteas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400" dirty="0" smtClean="0">
                <a:latin typeface="Arial" pitchFamily="34" charset="0"/>
                <a:cs typeface="Arial" pitchFamily="34" charset="0"/>
              </a:rPr>
              <a:t>Capacitar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al usuario previo al uso del equipo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3221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4811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Font typeface="Wingdings 3"/>
              <a:buChar char=""/>
              <a:defRPr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Cumplir con la Res 299/2011. Uso de elementos certificados.</a:t>
            </a:r>
          </a:p>
          <a:p>
            <a:pPr marL="365760" indent="-256032">
              <a:buFont typeface="Arial" charset="0"/>
              <a:buNone/>
              <a:defRPr/>
            </a:pPr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Estar seguros que el personal utiliza elementos  de protección personal (EPP) que cumplen con los </a:t>
            </a:r>
            <a:r>
              <a:rPr lang="es-A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requerimientos mínimos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necesarios para protegerse del riesgo involucrado en la tarea</a:t>
            </a:r>
            <a:r>
              <a:rPr lang="es-AR" dirty="0" smtClean="0"/>
              <a:t>.</a:t>
            </a:r>
            <a:endParaRPr lang="en-US" dirty="0" smtClean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274638"/>
            <a:ext cx="8991600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A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 Ventajas del uso de productos certificados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0759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67964" y="257032"/>
            <a:ext cx="9144000" cy="6525344"/>
            <a:chOff x="0" y="332656"/>
            <a:chExt cx="9144000" cy="6525344"/>
          </a:xfrm>
        </p:grpSpPr>
        <p:sp>
          <p:nvSpPr>
            <p:cNvPr id="3" name="2 Rectángulo"/>
            <p:cNvSpPr/>
            <p:nvPr/>
          </p:nvSpPr>
          <p:spPr>
            <a:xfrm>
              <a:off x="0" y="332656"/>
              <a:ext cx="107504" cy="23762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" name="3 Rectángulo"/>
            <p:cNvSpPr/>
            <p:nvPr/>
          </p:nvSpPr>
          <p:spPr>
            <a:xfrm>
              <a:off x="0" y="6374080"/>
              <a:ext cx="435597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8496944" y="6374080"/>
              <a:ext cx="647056" cy="48392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6309320"/>
              <a:ext cx="5429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896" y="6309320"/>
              <a:ext cx="5334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275" y="630932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54" y="6297880"/>
              <a:ext cx="5334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7033" y="6297879"/>
              <a:ext cx="514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309321"/>
              <a:ext cx="499781" cy="51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11 CuadroTexto"/>
          <p:cNvSpPr txBox="1"/>
          <p:nvPr/>
        </p:nvSpPr>
        <p:spPr>
          <a:xfrm>
            <a:off x="1619672" y="1772816"/>
            <a:ext cx="5902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GRACIAS POR SU ATENCION</a:t>
            </a:r>
            <a:endParaRPr lang="es-A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0458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2232</TotalTime>
  <Words>2897</Words>
  <Application>Microsoft Office PowerPoint</Application>
  <PresentationFormat>Presentación en pantalla (4:3)</PresentationFormat>
  <Paragraphs>381</Paragraphs>
  <Slides>50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7" baseType="lpstr">
      <vt:lpstr>Arial</vt:lpstr>
      <vt:lpstr>Calibri</vt:lpstr>
      <vt:lpstr>Times New Roman</vt:lpstr>
      <vt:lpstr>Wingdings</vt:lpstr>
      <vt:lpstr>Wingdings 3</vt:lpstr>
      <vt:lpstr>Zurich Lt BT</vt:lpstr>
      <vt:lpstr>Tema de Office</vt:lpstr>
      <vt:lpstr>Presentación de PowerPoint</vt:lpstr>
      <vt:lpstr>Presentación de PowerPoint</vt:lpstr>
      <vt:lpstr> RECONOCE A SHITSUKE S.R.L.   COMO LABORATORIO PARA LA REALIZACION DE ENSAYOS EN APLICACION DE LA RESOLUCION Nº 896, EN MATERIA DE EQUIPOS DE PREVENCION DE CAIDAS DE ALTURA.   Vigente a partir del 16 de septiembre 2013.</vt:lpstr>
      <vt:lpstr>Trabajo en Altura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FRANCO</dc:creator>
  <cp:lastModifiedBy>Usuario</cp:lastModifiedBy>
  <cp:revision>145</cp:revision>
  <dcterms:created xsi:type="dcterms:W3CDTF">2014-10-16T16:03:22Z</dcterms:created>
  <dcterms:modified xsi:type="dcterms:W3CDTF">2016-11-11T22:22:18Z</dcterms:modified>
</cp:coreProperties>
</file>